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93" r:id="rId2"/>
    <p:sldId id="294" r:id="rId3"/>
    <p:sldId id="259" r:id="rId4"/>
    <p:sldId id="296" r:id="rId5"/>
    <p:sldId id="297" r:id="rId6"/>
    <p:sldId id="299" r:id="rId7"/>
    <p:sldId id="298" r:id="rId8"/>
    <p:sldId id="300" r:id="rId9"/>
    <p:sldId id="301" r:id="rId10"/>
    <p:sldId id="302" r:id="rId11"/>
    <p:sldId id="303" r:id="rId12"/>
    <p:sldId id="304" r:id="rId13"/>
    <p:sldId id="305" r:id="rId14"/>
    <p:sldId id="306" r:id="rId15"/>
    <p:sldId id="307" r:id="rId16"/>
    <p:sldId id="308" r:id="rId17"/>
    <p:sldId id="309" r:id="rId18"/>
    <p:sldId id="426" r:id="rId19"/>
    <p:sldId id="427" r:id="rId20"/>
    <p:sldId id="428" r:id="rId21"/>
    <p:sldId id="429" r:id="rId22"/>
  </p:sldIdLst>
  <p:sldSz cx="9144000" cy="6858000" type="screen4x3"/>
  <p:notesSz cx="6858000" cy="9144000"/>
  <p:embeddedFontLst>
    <p:embeddedFont>
      <p:font typeface="굴림체" panose="020B0609000101010101" pitchFamily="49" charset="-127"/>
      <p:regular r:id="rId25"/>
    </p:embeddedFont>
    <p:embeddedFont>
      <p:font typeface="맑은 고딕" panose="020B0503020000020004" pitchFamily="34" charset="-127"/>
      <p:regular r:id="rId26"/>
      <p:bold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ambria Math" panose="02040503050406030204" pitchFamily="18" charset="0"/>
      <p:regular r:id="rId34"/>
    </p:embeddedFont>
    <p:embeddedFont>
      <p:font typeface="Lucida Handwriting" panose="03010101010101010101" pitchFamily="66" charset="0"/>
      <p:regular r:id="rId35"/>
    </p:embeddedFont>
  </p:embeddedFontLst>
  <p:custShowLst>
    <p:custShow name="Ozvektor" id="0">
      <p:sldLst/>
    </p:custShow>
  </p:custShow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31" autoAdjust="0"/>
    <p:restoredTop sz="94792" autoAdjust="0"/>
  </p:normalViewPr>
  <p:slideViewPr>
    <p:cSldViewPr>
      <p:cViewPr varScale="1">
        <p:scale>
          <a:sx n="67" d="100"/>
          <a:sy n="67" d="100"/>
        </p:scale>
        <p:origin x="107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2023-08-27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2023-08-27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2023-08-27</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2023-08-27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2023-08-27</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2023-08-27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2023-08-27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B40808B3-713A-DD36-BAC7-9669B437D1F9}"/>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2023-08-27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5CFC198-34C6-4F85-89A4-6A9ABEF0DBBE}" type="datetimeFigureOut">
              <a:rPr lang="tr-TR" smtClean="0"/>
              <a:t>27.08.2023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88BC26D-6E52-42B1-80C7-3FF6374F2689}" type="slidenum">
              <a:rPr lang="tr-TR" smtClean="0"/>
              <a:t>‹#›</a:t>
            </a:fld>
            <a:endParaRPr lang="tr-TR"/>
          </a:p>
        </p:txBody>
      </p:sp>
    </p:spTree>
    <p:extLst>
      <p:ext uri="{BB962C8B-B14F-4D97-AF65-F5344CB8AC3E}">
        <p14:creationId xmlns:p14="http://schemas.microsoft.com/office/powerpoint/2010/main" val="1815298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27.08.2023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34349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2023-08-27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95536" y="2164796"/>
            <a:ext cx="8424936" cy="1768260"/>
          </a:xfrm>
        </p:spPr>
        <p:txBody>
          <a:bodyPr/>
          <a:lstStyle/>
          <a:p>
            <a:r>
              <a:rPr lang="tr-TR" altLang="ko-KR" dirty="0">
                <a:solidFill>
                  <a:srgbClr val="EA6131"/>
                </a:solidFill>
              </a:rPr>
              <a:t>G</a:t>
            </a:r>
            <a:r>
              <a:rPr lang="tr-TR" altLang="ko-KR" dirty="0"/>
              <a:t>ezgin</a:t>
            </a:r>
            <a:r>
              <a:rPr lang="tr-TR" altLang="ko-KR" dirty="0">
                <a:solidFill>
                  <a:srgbClr val="EA6131"/>
                </a:solidFill>
              </a:rPr>
              <a:t> S</a:t>
            </a:r>
            <a:r>
              <a:rPr lang="tr-TR" altLang="ko-KR" dirty="0"/>
              <a:t>atıcı</a:t>
            </a:r>
            <a:r>
              <a:rPr lang="tr-TR" altLang="ko-KR" dirty="0">
                <a:solidFill>
                  <a:srgbClr val="EA6131"/>
                </a:solidFill>
              </a:rPr>
              <a:t> </a:t>
            </a:r>
            <a:r>
              <a:rPr lang="tr-TR" altLang="ko-KR" dirty="0"/>
              <a:t>ve</a:t>
            </a:r>
            <a:r>
              <a:rPr lang="tr-TR" altLang="ko-KR" dirty="0">
                <a:solidFill>
                  <a:srgbClr val="EA6131"/>
                </a:solidFill>
              </a:rPr>
              <a:t> </a:t>
            </a:r>
            <a:r>
              <a:rPr lang="tr-TR" altLang="ko-KR">
                <a:solidFill>
                  <a:srgbClr val="EA6131"/>
                </a:solidFill>
              </a:rPr>
              <a:t>P</a:t>
            </a:r>
            <a:r>
              <a:rPr lang="tr-TR" altLang="ko-KR"/>
              <a:t>ostacı</a:t>
            </a:r>
            <a:r>
              <a:rPr lang="tr-TR" altLang="ko-KR">
                <a:solidFill>
                  <a:srgbClr val="EA6131"/>
                </a:solidFill>
              </a:rPr>
              <a:t> </a:t>
            </a:r>
            <a:r>
              <a:rPr lang="tr-TR" altLang="ko-KR"/>
              <a:t>P</a:t>
            </a:r>
            <a:r>
              <a:rPr lang="tr-TR" altLang="ko-KR">
                <a:solidFill>
                  <a:srgbClr val="EA6131"/>
                </a:solidFill>
              </a:rPr>
              <a:t>r</a:t>
            </a:r>
            <a:r>
              <a:rPr lang="tr-TR" altLang="ko-KR"/>
              <a:t>oblemleri</a:t>
            </a:r>
            <a:endParaRPr lang="ko-KR" altLang="en-US" dirty="0"/>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A118207-B188-E699-24AE-E467AA0E542E}"/>
                  </a:ext>
                </a:extLst>
              </p:cNvPr>
              <p:cNvSpPr>
                <a:spLocks noGrp="1"/>
              </p:cNvSpPr>
              <p:nvPr>
                <p:ph idx="1"/>
              </p:nvPr>
            </p:nvSpPr>
            <p:spPr/>
            <p:txBody>
              <a:bodyPr>
                <a:normAutofit/>
              </a:bodyPr>
              <a:lstStyle/>
              <a:p>
                <a:r>
                  <a:rPr lang="tr-TR"/>
                  <a:t>Varsayalım ki sadece 4 adet şehir ziyaret hakkımız vardır. Bu durumda kısıtlarımız nasıl değişecektir;</a:t>
                </a:r>
              </a:p>
              <a:p>
                <a:pPr/>
                <a14:m>
                  <m:oMathPara xmlns:m="http://schemas.openxmlformats.org/officeDocument/2006/math">
                    <m:oMathParaPr>
                      <m:jc m:val="left"/>
                    </m:oMathParaPr>
                    <m:oMath xmlns:m="http://schemas.openxmlformats.org/officeDocument/2006/math">
                      <m:sSub>
                        <m:sSubPr>
                          <m:ctrlPr>
                            <a:rPr lang="tr-TR" sz="1600" i="1" kern="0" smtClean="0">
                              <a:effectLst/>
                              <a:latin typeface="Cambria Math" panose="02040503050406030204" pitchFamily="18" charset="0"/>
                              <a:cs typeface="Times New Roman" panose="02020603050405020304" pitchFamily="18" charset="0"/>
                            </a:rPr>
                          </m:ctrlPr>
                        </m:sSubPr>
                        <m:e>
                          <m:r>
                            <a:rPr lang="tr-TR" sz="1600" b="0" i="1" kern="0" smtClean="0">
                              <a:effectLst/>
                              <a:latin typeface="Cambria Math" panose="02040503050406030204" pitchFamily="18" charset="0"/>
                              <a:cs typeface="Times New Roman" panose="02020603050405020304" pitchFamily="18" charset="0"/>
                            </a:rPr>
                            <m:t>𝑦</m:t>
                          </m:r>
                        </m:e>
                        <m:sub>
                          <m:r>
                            <a:rPr lang="tr-TR" sz="1600" b="0" i="1" kern="0" smtClean="0">
                              <a:effectLst/>
                              <a:latin typeface="Cambria Math" panose="02040503050406030204" pitchFamily="18" charset="0"/>
                              <a:cs typeface="Times New Roman" panose="02020603050405020304" pitchFamily="18" charset="0"/>
                            </a:rPr>
                            <m:t>𝑖</m:t>
                          </m:r>
                        </m:sub>
                      </m:sSub>
                      <m:r>
                        <a:rPr lang="tr-TR" sz="1600" b="0" i="1" kern="0" smtClean="0">
                          <a:effectLst/>
                          <a:latin typeface="Cambria Math" panose="02040503050406030204" pitchFamily="18" charset="0"/>
                          <a:cs typeface="Times New Roman" panose="02020603050405020304" pitchFamily="18" charset="0"/>
                        </a:rPr>
                        <m:t>:</m:t>
                      </m:r>
                      <m:r>
                        <a:rPr lang="tr-TR" sz="1600" b="0" i="1" kern="0" smtClean="0">
                          <a:effectLst/>
                          <a:latin typeface="Cambria Math" panose="02040503050406030204" pitchFamily="18" charset="0"/>
                          <a:cs typeface="Times New Roman" panose="02020603050405020304" pitchFamily="18" charset="0"/>
                        </a:rPr>
                        <m:t>𝑖</m:t>
                      </m:r>
                      <m:r>
                        <a:rPr lang="tr-TR" sz="1600" b="0" i="1" kern="0" smtClean="0">
                          <a:effectLst/>
                          <a:latin typeface="Cambria Math" panose="02040503050406030204" pitchFamily="18" charset="0"/>
                          <a:cs typeface="Times New Roman" panose="02020603050405020304" pitchFamily="18" charset="0"/>
                        </a:rPr>
                        <m:t> ş</m:t>
                      </m:r>
                      <m:r>
                        <a:rPr lang="tr-TR" sz="1600" b="0" i="1" kern="0" smtClean="0">
                          <a:effectLst/>
                          <a:latin typeface="Cambria Math" panose="02040503050406030204" pitchFamily="18" charset="0"/>
                          <a:cs typeface="Times New Roman" panose="02020603050405020304" pitchFamily="18" charset="0"/>
                        </a:rPr>
                        <m:t>𝑒h𝑟𝑖𝑛𝑑𝑒</m:t>
                      </m:r>
                      <m:r>
                        <a:rPr lang="tr-TR" sz="1600" b="0" i="1" kern="0" smtClean="0">
                          <a:effectLst/>
                          <a:latin typeface="Cambria Math" panose="02040503050406030204" pitchFamily="18" charset="0"/>
                          <a:cs typeface="Times New Roman" panose="02020603050405020304" pitchFamily="18" charset="0"/>
                        </a:rPr>
                        <m:t> </m:t>
                      </m:r>
                      <m:r>
                        <a:rPr lang="tr-TR" sz="1600" b="0" i="1" kern="0" smtClean="0">
                          <a:effectLst/>
                          <a:latin typeface="Cambria Math" panose="02040503050406030204" pitchFamily="18" charset="0"/>
                          <a:cs typeface="Times New Roman" panose="02020603050405020304" pitchFamily="18" charset="0"/>
                        </a:rPr>
                        <m:t>𝑜𝑙𝑢𝑛𝑚𝑢</m:t>
                      </m:r>
                      <m:r>
                        <a:rPr lang="tr-TR" sz="1600" b="0" i="1" kern="0" smtClean="0">
                          <a:effectLst/>
                          <a:latin typeface="Cambria Math" panose="02040503050406030204" pitchFamily="18" charset="0"/>
                          <a:cs typeface="Times New Roman" panose="02020603050405020304" pitchFamily="18" charset="0"/>
                        </a:rPr>
                        <m:t>ş</m:t>
                      </m:r>
                      <m:r>
                        <a:rPr lang="tr-TR" sz="1600" b="0" i="1" kern="0" smtClean="0">
                          <a:effectLst/>
                          <a:latin typeface="Cambria Math" panose="02040503050406030204" pitchFamily="18" charset="0"/>
                          <a:cs typeface="Times New Roman" panose="02020603050405020304" pitchFamily="18" charset="0"/>
                        </a:rPr>
                        <m:t>𝑠𝑎</m:t>
                      </m:r>
                      <m:r>
                        <a:rPr lang="tr-TR" sz="1600" b="0" i="1" kern="0" smtClean="0">
                          <a:effectLst/>
                          <a:latin typeface="Cambria Math" panose="02040503050406030204" pitchFamily="18" charset="0"/>
                          <a:cs typeface="Times New Roman" panose="02020603050405020304" pitchFamily="18" charset="0"/>
                        </a:rPr>
                        <m:t> 1 </m:t>
                      </m:r>
                      <m:r>
                        <a:rPr lang="tr-TR" sz="1600" b="0" i="1" kern="0" smtClean="0">
                          <a:effectLst/>
                          <a:latin typeface="Cambria Math" panose="02040503050406030204" pitchFamily="18" charset="0"/>
                          <a:cs typeface="Times New Roman" panose="02020603050405020304" pitchFamily="18" charset="0"/>
                        </a:rPr>
                        <m:t>𝑑𝑒</m:t>
                      </m:r>
                      <m:r>
                        <a:rPr lang="tr-TR" sz="1600" b="0" i="1" kern="0" smtClean="0">
                          <a:effectLst/>
                          <a:latin typeface="Cambria Math" panose="02040503050406030204" pitchFamily="18" charset="0"/>
                          <a:cs typeface="Times New Roman" panose="02020603050405020304" pitchFamily="18" charset="0"/>
                        </a:rPr>
                        <m:t>ğ</m:t>
                      </m:r>
                      <m:r>
                        <a:rPr lang="tr-TR" sz="1600" b="0" i="1" kern="0" smtClean="0">
                          <a:effectLst/>
                          <a:latin typeface="Cambria Math" panose="02040503050406030204" pitchFamily="18" charset="0"/>
                          <a:cs typeface="Times New Roman" panose="02020603050405020304" pitchFamily="18" charset="0"/>
                        </a:rPr>
                        <m:t>𝑖𝑙𝑠𝑒</m:t>
                      </m:r>
                      <m:r>
                        <a:rPr lang="tr-TR" sz="1600" b="0" i="1" kern="0" smtClean="0">
                          <a:effectLst/>
                          <a:latin typeface="Cambria Math" panose="02040503050406030204" pitchFamily="18" charset="0"/>
                          <a:cs typeface="Times New Roman" panose="02020603050405020304" pitchFamily="18" charset="0"/>
                        </a:rPr>
                        <m:t> 0</m:t>
                      </m:r>
                    </m:oMath>
                  </m:oMathPara>
                </a14:m>
                <a:endParaRPr lang="tr-T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a:p>
                <a:endParaRPr lang="tr-TR"/>
              </a:p>
              <a:p>
                <a:endParaRPr lang="tr-TR"/>
              </a:p>
              <a:p>
                <a:endParaRPr lang="tr-TR"/>
              </a:p>
            </p:txBody>
          </p:sp>
        </mc:Choice>
        <mc:Fallback xmlns="">
          <p:sp>
            <p:nvSpPr>
              <p:cNvPr id="2" name="Content Placeholder 1">
                <a:extLst>
                  <a:ext uri="{FF2B5EF4-FFF2-40B4-BE49-F238E27FC236}">
                    <a16:creationId xmlns:a16="http://schemas.microsoft.com/office/drawing/2014/main" id="{AA118207-B188-E699-24AE-E467AA0E542E}"/>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1E88C202-3B64-665E-173B-A95AB1FFE256}"/>
              </a:ext>
            </a:extLst>
          </p:cNvPr>
          <p:cNvSpPr>
            <a:spLocks noGrp="1"/>
          </p:cNvSpPr>
          <p:nvPr>
            <p:ph type="title"/>
          </p:nvPr>
        </p:nvSpPr>
        <p:spPr/>
        <p:txBody>
          <a:bodyPr/>
          <a:lstStyle/>
          <a:p>
            <a:r>
              <a:rPr lang="tr-TR"/>
              <a:t>Özel Kısıtlı Problemler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1A0774-2A98-3948-C284-440832FC6040}"/>
                  </a:ext>
                </a:extLst>
              </p:cNvPr>
              <p:cNvSpPr txBox="1"/>
              <p:nvPr/>
            </p:nvSpPr>
            <p:spPr>
              <a:xfrm>
                <a:off x="220203" y="2352744"/>
                <a:ext cx="4576812" cy="2152512"/>
              </a:xfrm>
              <a:prstGeom prst="rect">
                <a:avLst/>
              </a:prstGeom>
              <a:noFill/>
            </p:spPr>
            <p:txBody>
              <a:bodyPr wrap="square">
                <a:spAutoFit/>
              </a:bodyPr>
              <a:lstStyle/>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𝑦</m:t>
                          </m:r>
                        </m:e>
                        <m:sub>
                          <m:r>
                            <a:rPr lang="tr-TR" sz="1800" b="0" i="1" kern="0" smtClean="0">
                              <a:effectLst/>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𝐵𝑎</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𝐾</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611A0774-2A98-3948-C284-440832FC6040}"/>
                  </a:ext>
                </a:extLst>
              </p:cNvPr>
              <p:cNvSpPr txBox="1">
                <a:spLocks noRot="1" noChangeAspect="1" noMove="1" noResize="1" noEditPoints="1" noAdjustHandles="1" noChangeArrowheads="1" noChangeShapeType="1" noTextEdit="1"/>
              </p:cNvSpPr>
              <p:nvPr/>
            </p:nvSpPr>
            <p:spPr>
              <a:xfrm>
                <a:off x="220203" y="2352744"/>
                <a:ext cx="4576812" cy="215251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5ECC2F-DC2A-E016-774E-A69C50558984}"/>
                  </a:ext>
                </a:extLst>
              </p:cNvPr>
              <p:cNvSpPr txBox="1"/>
              <p:nvPr/>
            </p:nvSpPr>
            <p:spPr>
              <a:xfrm>
                <a:off x="4283968" y="2352744"/>
                <a:ext cx="4576812" cy="215251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kern="0">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𝐵𝑎</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𝐾</m:t>
                          </m:r>
                        </m:sub>
                      </m:sSub>
                    </m:oMath>
                  </m:oMathPara>
                </a14:m>
                <a:endParaRPr lang="tr-TR"/>
              </a:p>
            </p:txBody>
          </p:sp>
        </mc:Choice>
        <mc:Fallback xmlns="">
          <p:sp>
            <p:nvSpPr>
              <p:cNvPr id="9" name="TextBox 8">
                <a:extLst>
                  <a:ext uri="{FF2B5EF4-FFF2-40B4-BE49-F238E27FC236}">
                    <a16:creationId xmlns:a16="http://schemas.microsoft.com/office/drawing/2014/main" id="{2A5ECC2F-DC2A-E016-774E-A69C50558984}"/>
                  </a:ext>
                </a:extLst>
              </p:cNvPr>
              <p:cNvSpPr txBox="1">
                <a:spLocks noRot="1" noChangeAspect="1" noMove="1" noResize="1" noEditPoints="1" noAdjustHandles="1" noChangeArrowheads="1" noChangeShapeType="1" noTextEdit="1"/>
              </p:cNvSpPr>
              <p:nvPr/>
            </p:nvSpPr>
            <p:spPr>
              <a:xfrm>
                <a:off x="4283968" y="2352744"/>
                <a:ext cx="4576812" cy="215251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5BE00A-9BE8-6C6B-78E3-8F01129FDD7F}"/>
                  </a:ext>
                </a:extLst>
              </p:cNvPr>
              <p:cNvSpPr txBox="1"/>
              <p:nvPr/>
            </p:nvSpPr>
            <p:spPr>
              <a:xfrm>
                <a:off x="2123728" y="4520385"/>
                <a:ext cx="4576812" cy="49128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𝑦</m:t>
                          </m:r>
                        </m:e>
                        <m:sub>
                          <m:r>
                            <a:rPr lang="tr-TR" sz="1800" b="0" i="1" kern="0" smtClean="0">
                              <a:effectLst/>
                              <a:latin typeface="Cambria Math" panose="02040503050406030204" pitchFamily="18" charset="0"/>
                              <a:cs typeface="Times New Roman" panose="02020603050405020304" pitchFamily="18" charset="0"/>
                            </a:rPr>
                            <m:t>𝐴</m:t>
                          </m:r>
                        </m:sub>
                      </m:sSub>
                      <m:r>
                        <a:rPr lang="tr-TR" sz="1800" b="0" i="1" kern="0" smtClean="0">
                          <a:effectLst/>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r>
                        <a:rPr lang="tr-TR" b="0" i="1" kern="0" smtClean="0">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r>
                        <a:rPr lang="tr-TR" b="0" i="1" kern="0" smtClean="0">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𝐵𝑎</m:t>
                          </m:r>
                        </m:sub>
                      </m:sSub>
                      <m:r>
                        <a:rPr lang="tr-TR" b="0" i="1" kern="0" smtClean="0">
                          <a:latin typeface="Cambria Math" panose="020405030504060302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𝐾</m:t>
                          </m:r>
                        </m:sub>
                      </m:sSub>
                      <m:r>
                        <a:rPr lang="tr-TR" b="0" i="1" kern="0" smtClean="0">
                          <a:latin typeface="Cambria Math" panose="020405030504060302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315BE00A-9BE8-6C6B-78E3-8F01129FDD7F}"/>
                  </a:ext>
                </a:extLst>
              </p:cNvPr>
              <p:cNvSpPr txBox="1">
                <a:spLocks noRot="1" noChangeAspect="1" noMove="1" noResize="1" noEditPoints="1" noAdjustHandles="1" noChangeArrowheads="1" noChangeShapeType="1" noTextEdit="1"/>
              </p:cNvSpPr>
              <p:nvPr/>
            </p:nvSpPr>
            <p:spPr>
              <a:xfrm>
                <a:off x="2123728" y="4520385"/>
                <a:ext cx="4576812" cy="491288"/>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877025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852FFB-6B46-D77B-7753-348A168877AF}"/>
              </a:ext>
            </a:extLst>
          </p:cNvPr>
          <p:cNvSpPr>
            <a:spLocks noGrp="1"/>
          </p:cNvSpPr>
          <p:nvPr>
            <p:ph idx="1"/>
          </p:nvPr>
        </p:nvSpPr>
        <p:spPr/>
        <p:txBody>
          <a:bodyPr/>
          <a:lstStyle/>
          <a:p>
            <a:r>
              <a:rPr lang="tr-TR">
                <a:effectLst/>
              </a:rPr>
              <a:t>A-B-C-D-E şehirlerine ilişkin satış karları ve maliyetleri tabloda görülmektedir. Her şehir yalnızca bir kez ziyaret edilecektir. Toplam seyahat bütçesi 5 ₺ olduğuna göre en yüksek karı veren modeli kurunuz. </a:t>
            </a:r>
          </a:p>
          <a:p>
            <a:endParaRPr lang="tr-TR">
              <a:effectLst/>
            </a:endParaRPr>
          </a:p>
          <a:p>
            <a:br>
              <a:rPr lang="tr-TR">
                <a:effectLst/>
              </a:rPr>
            </a:br>
            <a:endParaRPr lang="tr-TR"/>
          </a:p>
        </p:txBody>
      </p:sp>
      <p:sp>
        <p:nvSpPr>
          <p:cNvPr id="3" name="Title 2">
            <a:extLst>
              <a:ext uri="{FF2B5EF4-FFF2-40B4-BE49-F238E27FC236}">
                <a16:creationId xmlns:a16="http://schemas.microsoft.com/office/drawing/2014/main" id="{2378AB00-73F4-A664-438D-59EE25F4F540}"/>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FB677CA7-8E19-F262-EB76-7D61ABC8599D}"/>
              </a:ext>
            </a:extLst>
          </p:cNvPr>
          <p:cNvPicPr>
            <a:picLocks noChangeAspect="1"/>
          </p:cNvPicPr>
          <p:nvPr/>
        </p:nvPicPr>
        <p:blipFill>
          <a:blip r:embed="rId2"/>
          <a:stretch>
            <a:fillRect/>
          </a:stretch>
        </p:blipFill>
        <p:spPr>
          <a:xfrm>
            <a:off x="3347864" y="2204864"/>
            <a:ext cx="2335016" cy="14401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014B1C-85DE-AC52-C543-D74CE54EC7FA}"/>
                  </a:ext>
                </a:extLst>
              </p:cNvPr>
              <p:cNvSpPr txBox="1"/>
              <p:nvPr/>
            </p:nvSpPr>
            <p:spPr>
              <a:xfrm>
                <a:off x="1979712" y="3789040"/>
                <a:ext cx="51845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i="0">
                          <a:latin typeface="Cambria Math" panose="02040503050406030204" pitchFamily="18" charset="0"/>
                        </a:rPr>
                        <m:t> </m:t>
                      </m:r>
                      <m:r>
                        <a:rPr lang="tr-TR" i="1">
                          <a:latin typeface="Cambria Math" panose="02040503050406030204" pitchFamily="18" charset="0"/>
                        </a:rPr>
                        <m:t>𝑍</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𝐴</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𝐵</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𝐶</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𝐷</m:t>
                          </m:r>
                        </m:e>
                        <m:sub>
                          <m:r>
                            <a:rPr lang="tr-TR" i="1">
                              <a:latin typeface="Cambria Math" panose="02040503050406030204" pitchFamily="18" charset="0"/>
                            </a:rPr>
                            <m:t>𝐾𝑎𝑟</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𝐸</m:t>
                          </m:r>
                        </m:e>
                        <m:sub>
                          <m:r>
                            <a:rPr lang="tr-TR" i="1">
                              <a:latin typeface="Cambria Math" panose="02040503050406030204" pitchFamily="18" charset="0"/>
                            </a:rPr>
                            <m:t>𝐾𝑎𝑟</m:t>
                          </m:r>
                        </m:sub>
                      </m:sSub>
                    </m:oMath>
                  </m:oMathPara>
                </a14:m>
                <a:endParaRPr lang="tr-TR"/>
              </a:p>
            </p:txBody>
          </p:sp>
        </mc:Choice>
        <mc:Fallback xmlns="">
          <p:sp>
            <p:nvSpPr>
              <p:cNvPr id="7" name="TextBox 6">
                <a:extLst>
                  <a:ext uri="{FF2B5EF4-FFF2-40B4-BE49-F238E27FC236}">
                    <a16:creationId xmlns:a16="http://schemas.microsoft.com/office/drawing/2014/main" id="{71014B1C-85DE-AC52-C543-D74CE54EC7FA}"/>
                  </a:ext>
                </a:extLst>
              </p:cNvPr>
              <p:cNvSpPr txBox="1">
                <a:spLocks noRot="1" noChangeAspect="1" noMove="1" noResize="1" noEditPoints="1" noAdjustHandles="1" noChangeArrowheads="1" noChangeShapeType="1" noTextEdit="1"/>
              </p:cNvSpPr>
              <p:nvPr/>
            </p:nvSpPr>
            <p:spPr>
              <a:xfrm>
                <a:off x="1979712" y="3789040"/>
                <a:ext cx="5184576"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CB71F5-463A-1273-71A0-5A53856954A0}"/>
                  </a:ext>
                </a:extLst>
              </p:cNvPr>
              <p:cNvSpPr txBox="1"/>
              <p:nvPr/>
            </p:nvSpPr>
            <p:spPr>
              <a:xfrm>
                <a:off x="-31329" y="4380378"/>
                <a:ext cx="3883249" cy="208711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𝐸𝐴</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𝐸𝐵</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𝐸𝐶</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𝐸𝐷</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𝐾𝑎𝑟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𝐷𝐸</m:t>
                              </m:r>
                            </m:sub>
                          </m:sSub>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9CB71F5-463A-1273-71A0-5A53856954A0}"/>
                  </a:ext>
                </a:extLst>
              </p:cNvPr>
              <p:cNvSpPr txBox="1">
                <a:spLocks noRot="1" noChangeAspect="1" noMove="1" noResize="1" noEditPoints="1" noAdjustHandles="1" noChangeArrowheads="1" noChangeShapeType="1" noTextEdit="1"/>
              </p:cNvSpPr>
              <p:nvPr/>
            </p:nvSpPr>
            <p:spPr>
              <a:xfrm>
                <a:off x="-31329" y="4380378"/>
                <a:ext cx="3883249" cy="2087110"/>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5D85B6-4DDF-2E38-41D9-10A136E91BB9}"/>
                  </a:ext>
                </a:extLst>
              </p:cNvPr>
              <p:cNvSpPr txBox="1"/>
              <p:nvPr/>
            </p:nvSpPr>
            <p:spPr>
              <a:xfrm>
                <a:off x="3843659" y="4339854"/>
                <a:ext cx="4591250" cy="2087110"/>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𝐷𝐸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𝐸𝐷</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175D85B6-4DDF-2E38-41D9-10A136E91BB9}"/>
                  </a:ext>
                </a:extLst>
              </p:cNvPr>
              <p:cNvSpPr txBox="1">
                <a:spLocks noRot="1" noChangeAspect="1" noMove="1" noResize="1" noEditPoints="1" noAdjustHandles="1" noChangeArrowheads="1" noChangeShapeType="1" noTextEdit="1"/>
              </p:cNvSpPr>
              <p:nvPr/>
            </p:nvSpPr>
            <p:spPr>
              <a:xfrm>
                <a:off x="3843659" y="4339854"/>
                <a:ext cx="4591250" cy="2087110"/>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06793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161D94-A2C9-1D9C-A5B0-8032F1A87718}"/>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C94AEF-CB92-E029-B8C7-18C73B5DC1D9}"/>
                  </a:ext>
                </a:extLst>
              </p:cNvPr>
              <p:cNvSpPr txBox="1"/>
              <p:nvPr/>
            </p:nvSpPr>
            <p:spPr>
              <a:xfrm>
                <a:off x="220203" y="2352744"/>
                <a:ext cx="4576812" cy="2152512"/>
              </a:xfrm>
              <a:prstGeom prst="rect">
                <a:avLst/>
              </a:prstGeom>
              <a:noFill/>
            </p:spPr>
            <p:txBody>
              <a:bodyPr wrap="square">
                <a:spAutoFit/>
              </a:bodyPr>
              <a:lstStyle/>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𝑦</m:t>
                          </m:r>
                        </m:e>
                        <m:sub>
                          <m:r>
                            <a:rPr lang="tr-TR" sz="1800" b="0" i="1" kern="0" smtClean="0">
                              <a:effectLst/>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𝐷</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CC94AEF-CB92-E029-B8C7-18C73B5DC1D9}"/>
                  </a:ext>
                </a:extLst>
              </p:cNvPr>
              <p:cNvSpPr txBox="1">
                <a:spLocks noRot="1" noChangeAspect="1" noMove="1" noResize="1" noEditPoints="1" noAdjustHandles="1" noChangeArrowheads="1" noChangeShapeType="1" noTextEdit="1"/>
              </p:cNvSpPr>
              <p:nvPr/>
            </p:nvSpPr>
            <p:spPr>
              <a:xfrm>
                <a:off x="220203" y="2352744"/>
                <a:ext cx="4576812" cy="215251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6D64C2-A1FC-C8C8-3AEB-8CAB70AA7982}"/>
                  </a:ext>
                </a:extLst>
              </p:cNvPr>
              <p:cNvSpPr txBox="1"/>
              <p:nvPr/>
            </p:nvSpPr>
            <p:spPr>
              <a:xfrm>
                <a:off x="4283968" y="2352744"/>
                <a:ext cx="4576812" cy="215251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kern="0">
                              <a:latin typeface="Cambria Math" panose="02040503050406030204" pitchFamily="18" charset="0"/>
                              <a:cs typeface="Times New Roman" panose="02020603050405020304" pitchFamily="18" charset="0"/>
                            </a:rPr>
                            <m:t>𝐴</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𝐵</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𝐶</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𝐷</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𝐷</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cs typeface="Times New Roman" panose="02020603050405020304" pitchFamily="18" charset="0"/>
                            </a:rPr>
                          </m:ctrlPr>
                        </m:sSubPr>
                        <m:e>
                          <m:r>
                            <a:rPr lang="tr-TR" kern="0">
                              <a:latin typeface="Cambria Math" panose="02040503050406030204" pitchFamily="18" charset="0"/>
                              <a:cs typeface="Times New Roman" panose="02020603050405020304" pitchFamily="18" charset="0"/>
                            </a:rPr>
                            <m:t>𝑦</m:t>
                          </m:r>
                        </m:e>
                        <m:sub>
                          <m:r>
                            <a:rPr lang="tr-TR" b="0" i="1" kern="0" smtClean="0">
                              <a:latin typeface="Cambria Math" panose="02040503050406030204" pitchFamily="18" charset="0"/>
                              <a:cs typeface="Times New Roman" panose="02020603050405020304" pitchFamily="18" charset="0"/>
                            </a:rPr>
                            <m:t>𝐸</m:t>
                          </m:r>
                        </m:sub>
                      </m:sSub>
                    </m:oMath>
                  </m:oMathPara>
                </a14:m>
                <a:endParaRPr lang="tr-TR"/>
              </a:p>
            </p:txBody>
          </p:sp>
        </mc:Choice>
        <mc:Fallback xmlns="">
          <p:sp>
            <p:nvSpPr>
              <p:cNvPr id="5" name="TextBox 4">
                <a:extLst>
                  <a:ext uri="{FF2B5EF4-FFF2-40B4-BE49-F238E27FC236}">
                    <a16:creationId xmlns:a16="http://schemas.microsoft.com/office/drawing/2014/main" id="{586D64C2-A1FC-C8C8-3AEB-8CAB70AA7982}"/>
                  </a:ext>
                </a:extLst>
              </p:cNvPr>
              <p:cNvSpPr txBox="1">
                <a:spLocks noRot="1" noChangeAspect="1" noMove="1" noResize="1" noEditPoints="1" noAdjustHandles="1" noChangeArrowheads="1" noChangeShapeType="1" noTextEdit="1"/>
              </p:cNvSpPr>
              <p:nvPr/>
            </p:nvSpPr>
            <p:spPr>
              <a:xfrm>
                <a:off x="4283968" y="2352744"/>
                <a:ext cx="4576812" cy="215251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1834F0-0B7B-3C05-BFA1-9F638ADC7546}"/>
                  </a:ext>
                </a:extLst>
              </p:cNvPr>
              <p:cNvSpPr txBox="1"/>
              <p:nvPr/>
            </p:nvSpPr>
            <p:spPr>
              <a:xfrm>
                <a:off x="2123728" y="4869160"/>
                <a:ext cx="45768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𝐴</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𝐵</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𝐶</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𝐷</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𝐸</m:t>
                          </m:r>
                        </m:sub>
                      </m:sSub>
                      <m:r>
                        <a:rPr lang="tr-TR" i="0">
                          <a:latin typeface="Cambria Math" panose="02040503050406030204" pitchFamily="18" charset="0"/>
                        </a:rPr>
                        <m:t>≤5</m:t>
                      </m:r>
                    </m:oMath>
                  </m:oMathPara>
                </a14:m>
                <a:endParaRPr lang="tr-TR"/>
              </a:p>
            </p:txBody>
          </p:sp>
        </mc:Choice>
        <mc:Fallback xmlns="">
          <p:sp>
            <p:nvSpPr>
              <p:cNvPr id="9" name="TextBox 8">
                <a:extLst>
                  <a:ext uri="{FF2B5EF4-FFF2-40B4-BE49-F238E27FC236}">
                    <a16:creationId xmlns:a16="http://schemas.microsoft.com/office/drawing/2014/main" id="{A41834F0-0B7B-3C05-BFA1-9F638ADC7546}"/>
                  </a:ext>
                </a:extLst>
              </p:cNvPr>
              <p:cNvSpPr txBox="1">
                <a:spLocks noRot="1" noChangeAspect="1" noMove="1" noResize="1" noEditPoints="1" noAdjustHandles="1" noChangeArrowheads="1" noChangeShapeType="1" noTextEdit="1"/>
              </p:cNvSpPr>
              <p:nvPr/>
            </p:nvSpPr>
            <p:spPr>
              <a:xfrm>
                <a:off x="2123728" y="4869160"/>
                <a:ext cx="4576812" cy="369332"/>
              </a:xfrm>
              <a:prstGeom prst="rect">
                <a:avLst/>
              </a:prstGeom>
              <a:blipFill>
                <a:blip r:embed="rId4"/>
                <a:stretch>
                  <a:fillRect b="-6667"/>
                </a:stretch>
              </a:blipFill>
            </p:spPr>
            <p:txBody>
              <a:bodyPr/>
              <a:lstStyle/>
              <a:p>
                <a:r>
                  <a:rPr lang="tr-TR">
                    <a:noFill/>
                  </a:rPr>
                  <a:t> </a:t>
                </a:r>
              </a:p>
            </p:txBody>
          </p:sp>
        </mc:Fallback>
      </mc:AlternateContent>
    </p:spTree>
    <p:extLst>
      <p:ext uri="{BB962C8B-B14F-4D97-AF65-F5344CB8AC3E}">
        <p14:creationId xmlns:p14="http://schemas.microsoft.com/office/powerpoint/2010/main" val="3709269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A6D51B-F09D-3376-F391-F39307D785DB}"/>
              </a:ext>
            </a:extLst>
          </p:cNvPr>
          <p:cNvSpPr>
            <a:spLocks noGrp="1"/>
          </p:cNvSpPr>
          <p:nvPr>
            <p:ph idx="1"/>
          </p:nvPr>
        </p:nvSpPr>
        <p:spPr/>
        <p:txBody>
          <a:bodyPr/>
          <a:lstStyle/>
          <a:p>
            <a:endParaRPr lang="tr-TR"/>
          </a:p>
        </p:txBody>
      </p:sp>
      <p:sp>
        <p:nvSpPr>
          <p:cNvPr id="3" name="Title 2">
            <a:extLst>
              <a:ext uri="{FF2B5EF4-FFF2-40B4-BE49-F238E27FC236}">
                <a16:creationId xmlns:a16="http://schemas.microsoft.com/office/drawing/2014/main" id="{846B8E0E-B5AA-C38D-63E8-33C2F2C3762A}"/>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21826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C08EC-EF44-6AD5-E098-532855E4ADD9}"/>
              </a:ext>
            </a:extLst>
          </p:cNvPr>
          <p:cNvSpPr>
            <a:spLocks noGrp="1"/>
          </p:cNvSpPr>
          <p:nvPr>
            <p:ph type="ctrTitle"/>
          </p:nvPr>
        </p:nvSpPr>
        <p:spPr/>
        <p:txBody>
          <a:bodyPr/>
          <a:lstStyle/>
          <a:p>
            <a:r>
              <a:rPr lang="tr-TR">
                <a:solidFill>
                  <a:srgbClr val="EA6131"/>
                </a:solidFill>
              </a:rPr>
              <a:t>P</a:t>
            </a:r>
            <a:r>
              <a:rPr lang="tr-TR"/>
              <a:t>ostacı P</a:t>
            </a:r>
            <a:r>
              <a:rPr lang="tr-TR">
                <a:solidFill>
                  <a:srgbClr val="EA6131"/>
                </a:solidFill>
              </a:rPr>
              <a:t>r</a:t>
            </a:r>
            <a:r>
              <a:rPr lang="tr-TR"/>
              <a:t>oblemleri</a:t>
            </a:r>
          </a:p>
        </p:txBody>
      </p:sp>
    </p:spTree>
    <p:extLst>
      <p:ext uri="{BB962C8B-B14F-4D97-AF65-F5344CB8AC3E}">
        <p14:creationId xmlns:p14="http://schemas.microsoft.com/office/powerpoint/2010/main" val="1852561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5E855-D885-9C17-F899-848623F47122}"/>
              </a:ext>
            </a:extLst>
          </p:cNvPr>
          <p:cNvSpPr>
            <a:spLocks noGrp="1"/>
          </p:cNvSpPr>
          <p:nvPr>
            <p:ph idx="1"/>
          </p:nvPr>
        </p:nvSpPr>
        <p:spPr/>
        <p:txBody>
          <a:bodyPr/>
          <a:lstStyle/>
          <a:p>
            <a:r>
              <a:rPr lang="tr-TR">
                <a:effectLst/>
              </a:rPr>
              <a:t>Şimdi problemi zaman sınırı ve her bir şehirde harcanacak sürelerin de tanımlı olduğu bir problem olarak ele alalım. Satıcımız her bir şehirde belirli bir süre kalacak, şehirler arasında belirli bir sürede seyahat edecek ve toplam süresi sınırlı olacaktır. Problemi farklı seviyelerde ele alalım. İlk olarak bir satıcının seyahat süresini ve maliyetini en azlayan problemi inceleyelim.</a:t>
            </a:r>
          </a:p>
          <a:p>
            <a:br>
              <a:rPr lang="tr-TR">
                <a:effectLst/>
              </a:rPr>
            </a:br>
            <a:r>
              <a:rPr lang="pt-BR">
                <a:effectLst/>
              </a:rPr>
              <a:t>A=2, B=3, C=5, D=3, E=4</a:t>
            </a:r>
            <a:endParaRPr lang="tr-TR">
              <a:effectLst/>
            </a:endParaRPr>
          </a:p>
          <a:p>
            <a:endParaRPr lang="tr-TR"/>
          </a:p>
          <a:p>
            <a:endParaRPr lang="tr-TR"/>
          </a:p>
        </p:txBody>
      </p:sp>
      <p:sp>
        <p:nvSpPr>
          <p:cNvPr id="3" name="Title 2">
            <a:extLst>
              <a:ext uri="{FF2B5EF4-FFF2-40B4-BE49-F238E27FC236}">
                <a16:creationId xmlns:a16="http://schemas.microsoft.com/office/drawing/2014/main" id="{D28A45C6-3DB0-9CC0-B856-47B7043DB9B5}"/>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297C7C83-8C0C-DFEE-802C-B3351D6D2109}"/>
              </a:ext>
            </a:extLst>
          </p:cNvPr>
          <p:cNvPicPr>
            <a:picLocks noChangeAspect="1"/>
          </p:cNvPicPr>
          <p:nvPr/>
        </p:nvPicPr>
        <p:blipFill>
          <a:blip r:embed="rId2"/>
          <a:stretch>
            <a:fillRect/>
          </a:stretch>
        </p:blipFill>
        <p:spPr>
          <a:xfrm>
            <a:off x="1979712" y="3573016"/>
            <a:ext cx="5400600" cy="21785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154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21BF0A9-177C-EA54-BA6A-19C49D9E7DCD}"/>
                  </a:ext>
                </a:extLst>
              </p:cNvPr>
              <p:cNvSpPr>
                <a:spLocks noGrp="1"/>
              </p:cNvSpPr>
              <p:nvPr>
                <p:ph idx="1"/>
              </p:nvPr>
            </p:nvSpPr>
            <p:spPr/>
            <p:txBody>
              <a:bodyPr>
                <a:normAutofit fontScale="92500"/>
              </a:bodyPr>
              <a:lstStyle/>
              <a:p>
                <a:pPr/>
                <a14:m>
                  <m:oMathPara xmlns:m="http://schemas.openxmlformats.org/officeDocument/2006/math">
                    <m:oMathParaPr>
                      <m:jc m:val="centerGroup"/>
                    </m:oMathParaPr>
                    <m:oMath xmlns:m="http://schemas.openxmlformats.org/officeDocument/2006/math">
                      <m:r>
                        <a:rPr lang="tr-TR" sz="1800" i="1" smtClean="0">
                          <a:effectLst/>
                          <a:latin typeface="Cambria Math" panose="02040503050406030204" pitchFamily="18" charset="0"/>
                          <a:ea typeface="Times New Roman" panose="02020603050405020304" pitchFamily="18" charset="0"/>
                        </a:rPr>
                        <m:t>𝑀𝑎𝑘𝑠</m:t>
                      </m:r>
                      <m:r>
                        <a:rPr lang="tr-TR" sz="1800" i="1" smtClean="0">
                          <a:effectLst/>
                          <a:latin typeface="Cambria Math" panose="02040503050406030204" pitchFamily="18" charset="0"/>
                          <a:ea typeface="Times New Roman" panose="02020603050405020304" pitchFamily="18" charset="0"/>
                        </a:rPr>
                        <m:t> </m:t>
                      </m:r>
                      <m:r>
                        <a:rPr lang="tr-TR" sz="1800" i="1" smtClean="0">
                          <a:effectLst/>
                          <a:latin typeface="Cambria Math" panose="02040503050406030204" pitchFamily="18" charset="0"/>
                          <a:ea typeface="Times New Roman" panose="02020603050405020304" pitchFamily="18" charset="0"/>
                        </a:rPr>
                        <m:t>𝑍</m:t>
                      </m:r>
                      <m:r>
                        <a:rPr lang="tr-TR" sz="1800" i="1" smtClean="0">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4</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5</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6</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4</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𝑑𝑒</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5</m:t>
                          </m:r>
                        </m:sub>
                      </m:sSub>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𝑒𝑑</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6</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𝑒𝑜</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𝑒𝑎</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𝑐𝑏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𝑒𝑏</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𝑜𝑐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𝑎𝑐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𝑏𝑐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𝑑𝑐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𝑒𝑐</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4</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𝑜𝑑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𝑐𝑑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𝑒𝑑</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𝑜𝑒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𝑐𝑒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𝑑𝑒</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𝑜𝑒</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𝑎𝑒</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𝑏𝑒</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𝑐𝑒</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𝑑𝑒</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𝑒𝑏</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𝑒𝑐</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𝑒𝑑</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𝑜𝑟</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𝑑𝑜</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𝑒𝑜</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F21BF0A9-177C-EA54-BA6A-19C49D9E7DC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78961AA2-F6AF-93D4-1D28-4C96F8454B68}"/>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11922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271D50C-83D0-8D4C-8753-3277B0672777}"/>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𝑑</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𝑒</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𝑜𝑟</m:t>
                          </m:r>
                        </m:sub>
                      </m:sSub>
                      <m:r>
                        <a:rPr lang="tr-TR" sz="18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a:effectLst/>
                          <a:latin typeface="Cambria Math" panose="02040503050406030204" pitchFamily="18" charset="0"/>
                          <a:ea typeface="Calibri" panose="020F0502020204030204" pitchFamily="34" charset="0"/>
                          <a:cs typeface="Times New Roman" panose="02020603050405020304" pitchFamily="18" charset="0"/>
                        </a:rPr>
                        <m:t>20</m:t>
                      </m:r>
                    </m:oMath>
                  </m:oMathPara>
                </a14:m>
                <a:endParaRPr lang="tr-TR"/>
              </a:p>
            </p:txBody>
          </p:sp>
        </mc:Choice>
        <mc:Fallback xmlns="">
          <p:sp>
            <p:nvSpPr>
              <p:cNvPr id="2" name="Content Placeholder 1">
                <a:extLst>
                  <a:ext uri="{FF2B5EF4-FFF2-40B4-BE49-F238E27FC236}">
                    <a16:creationId xmlns:a16="http://schemas.microsoft.com/office/drawing/2014/main" id="{B271D50C-83D0-8D4C-8753-3277B067277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31B4E76C-5420-678F-32AA-91646AC36DC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101658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3C33F-FCB1-56F4-03DF-A940155D4979}"/>
              </a:ext>
            </a:extLst>
          </p:cNvPr>
          <p:cNvSpPr>
            <a:spLocks noGrp="1"/>
          </p:cNvSpPr>
          <p:nvPr>
            <p:ph type="ctrTitle"/>
          </p:nvPr>
        </p:nvSpPr>
        <p:spPr/>
        <p:txBody>
          <a:bodyPr/>
          <a:lstStyle/>
          <a:p>
            <a:r>
              <a:rPr lang="tr-TR">
                <a:solidFill>
                  <a:srgbClr val="EA6131"/>
                </a:solidFill>
              </a:rPr>
              <a:t>P</a:t>
            </a:r>
            <a:r>
              <a:rPr lang="tr-TR"/>
              <a:t>ostacı P</a:t>
            </a:r>
            <a:r>
              <a:rPr lang="tr-TR">
                <a:solidFill>
                  <a:srgbClr val="EA6131"/>
                </a:solidFill>
              </a:rPr>
              <a:t>r</a:t>
            </a:r>
            <a:r>
              <a:rPr lang="tr-TR"/>
              <a:t>oblemleri</a:t>
            </a:r>
          </a:p>
        </p:txBody>
      </p:sp>
    </p:spTree>
    <p:extLst>
      <p:ext uri="{BB962C8B-B14F-4D97-AF65-F5344CB8AC3E}">
        <p14:creationId xmlns:p14="http://schemas.microsoft.com/office/powerpoint/2010/main" val="1095481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9E61901-0B7B-7B10-764B-C1CDA54184F2}"/>
                  </a:ext>
                </a:extLst>
              </p:cNvPr>
              <p:cNvSpPr>
                <a:spLocks noGrp="1"/>
              </p:cNvSpPr>
              <p:nvPr>
                <p:ph idx="1"/>
              </p:nvPr>
            </p:nvSpPr>
            <p:spPr/>
            <p:txBody>
              <a:bodyPr/>
              <a:lstStyle/>
              <a:p>
                <a:r>
                  <a:rPr lang="tr-TR">
                    <a:effectLst/>
                  </a:rPr>
                  <a:t>Mektupları mümkün olan en kısa mesafeyle teslim etmek için bir şehirdeki her yolu gezmesi gerekmektedir. </a:t>
                </a:r>
              </a:p>
              <a:p>
                <a:r>
                  <a:rPr lang="tr-TR">
                    <a:effectLst/>
                  </a:rPr>
                  <a:t>Postacı probleminde amaç denklemi bir yoldan geçilip geçilmemesinden daha genel bir formda kaç kez geçildiğiyle belirlenir. Eğer xij=0 ise ij yolundan hiç geçilmediğini, alacağı sıfırdan farklı tam sayı ise kaç kez geçildiğini gösterecektir. Problem için düğüm denge kısıtları halen geçerlidir ve bir düğüme gelen akışlar, düğümü terk eden akışlara eşittir. </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nary>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𝑗𝑖</m:t>
                              </m:r>
                            </m:sub>
                          </m:sSub>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𝑗𝑖</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E9E61901-0B7B-7B10-764B-C1CDA54184F2}"/>
                  </a:ext>
                </a:extLst>
              </p:cNvPr>
              <p:cNvSpPr>
                <a:spLocks noGrp="1" noRot="1" noChangeAspect="1" noMove="1" noResize="1" noEditPoints="1" noAdjustHandles="1" noChangeArrowheads="1" noChangeShapeType="1" noTextEdit="1"/>
              </p:cNvSpPr>
              <p:nvPr>
                <p:ph idx="1"/>
              </p:nvPr>
            </p:nvSpPr>
            <p:spPr>
              <a:blipFill>
                <a:blip r:embed="rId2"/>
                <a:stretch>
                  <a:fillRect l="-435" t="-375" r="-363"/>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EEAD451F-A7AB-D05B-C812-F30D2BF641D0}"/>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61079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427985" y="3765771"/>
            <a:ext cx="4704184" cy="203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sz="1400"/>
              <a:t>Gezgin Satıcı Problemleri Temel Özellikleri </a:t>
            </a:r>
          </a:p>
          <a:p>
            <a:r>
              <a:rPr lang="tr-TR" sz="1400">
                <a:effectLst/>
              </a:rPr>
              <a:t>2.  </a:t>
            </a:r>
            <a:r>
              <a:rPr lang="tr-TR" sz="1400"/>
              <a:t>Gezgin Satıcı Problemi (GSP) nedir?</a:t>
            </a:r>
          </a:p>
          <a:p>
            <a:pPr>
              <a:lnSpc>
                <a:spcPct val="100000"/>
              </a:lnSpc>
            </a:pPr>
            <a:r>
              <a:rPr lang="tr-TR" sz="1400"/>
              <a:t>3.  GSP neden önemlidir?</a:t>
            </a:r>
          </a:p>
          <a:p>
            <a:pPr>
              <a:lnSpc>
                <a:spcPct val="100000"/>
              </a:lnSpc>
            </a:pPr>
            <a:r>
              <a:rPr lang="tr-TR" sz="1400"/>
              <a:t>4.  Çözüm yöntemleri nelerdir?</a:t>
            </a:r>
          </a:p>
          <a:p>
            <a:pPr>
              <a:lnSpc>
                <a:spcPct val="100000"/>
              </a:lnSpc>
            </a:pPr>
            <a:r>
              <a:rPr lang="tr-TR" sz="1400"/>
              <a:t>5.  Birden fazla gezgin satıcı nasıl modellenir?</a:t>
            </a:r>
          </a:p>
          <a:p>
            <a:pPr>
              <a:lnSpc>
                <a:spcPct val="100000"/>
              </a:lnSpc>
            </a:pPr>
            <a:r>
              <a:rPr lang="tr-TR" sz="1400"/>
              <a:t>6.  Zaman sınırlı GSP problemleri modellemesi nasıl yapılır?</a:t>
            </a:r>
          </a:p>
          <a:p>
            <a:pPr>
              <a:lnSpc>
                <a:spcPct val="100000"/>
              </a:lnSpc>
            </a:pPr>
            <a:r>
              <a:rPr lang="tr-TR" sz="1400"/>
              <a:t>7.  Çinli Postacı problemi nedir?</a:t>
            </a:r>
          </a:p>
          <a:p>
            <a:r>
              <a:rPr lang="tr-TR" sz="1400"/>
              <a:t>8.  Gezgin satıcı ve Çinli postacı problemleri farkı nedir?</a:t>
            </a:r>
            <a:endParaRPr lang="en-US" altLang="ko-KR" sz="1400" dirty="0"/>
          </a:p>
        </p:txBody>
      </p:sp>
      <p:grpSp>
        <p:nvGrpSpPr>
          <p:cNvPr id="2" name="그룹 1">
            <a:extLst>
              <a:ext uri="{FF2B5EF4-FFF2-40B4-BE49-F238E27FC236}">
                <a16:creationId xmlns:a16="http://schemas.microsoft.com/office/drawing/2014/main" id="{D0503BC1-B5E8-4EC2-AA4E-664180DDBE41}"/>
              </a:ext>
            </a:extLst>
          </p:cNvPr>
          <p:cNvGrpSpPr/>
          <p:nvPr/>
        </p:nvGrpSpPr>
        <p:grpSpPr>
          <a:xfrm>
            <a:off x="550179" y="4149080"/>
            <a:ext cx="3733789" cy="797841"/>
            <a:chOff x="1890822" y="4221088"/>
            <a:chExt cx="3733789"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716907" cy="792927"/>
              <a:chOff x="2219144" y="3284144"/>
              <a:chExt cx="3716907" cy="792927"/>
            </a:xfrm>
          </p:grpSpPr>
          <p:sp>
            <p:nvSpPr>
              <p:cNvPr id="10" name="Text Box 5"/>
              <p:cNvSpPr txBox="1">
                <a:spLocks noChangeArrowheads="1"/>
              </p:cNvSpPr>
              <p:nvPr/>
            </p:nvSpPr>
            <p:spPr bwMode="auto">
              <a:xfrm>
                <a:off x="2894078" y="3284144"/>
                <a:ext cx="3041973"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Gezgin Satıcı</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9</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00110"/>
              </a:xfrm>
              <a:prstGeom prst="rect">
                <a:avLst/>
              </a:prstGeom>
            </p:spPr>
            <p:txBody>
              <a:bodyPr wrap="square">
                <a:spAutoFit/>
              </a:bodyPr>
              <a:lstStyle/>
              <a:p>
                <a:pPr lvl="0">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1DE6255-F3AD-9EB5-4CD2-2C4EC1F97857}"/>
                  </a:ext>
                </a:extLst>
              </p:cNvPr>
              <p:cNvSpPr>
                <a:spLocks noGrp="1"/>
              </p:cNvSpPr>
              <p:nvPr>
                <p:ph idx="1"/>
              </p:nvPr>
            </p:nvSpPr>
            <p:spPr/>
            <p:txBody>
              <a:bodyPr>
                <a:normAutofit/>
              </a:bodyPr>
              <a:lstStyle/>
              <a:p>
                <a:r>
                  <a:rPr lang="tr-TR"/>
                  <a:t>Düğüm denge kısıtları;</a:t>
                </a: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tr-TR" sz="1800" kern="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21DE6255-F3AD-9EB5-4CD2-2C4EC1F97857}"/>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AFF7B61E-3AED-422D-3C3A-C6AA6E773B26}"/>
              </a:ext>
            </a:extLst>
          </p:cNvPr>
          <p:cNvSpPr>
            <a:spLocks noGrp="1"/>
          </p:cNvSpPr>
          <p:nvPr>
            <p:ph type="title"/>
          </p:nvPr>
        </p:nvSpPr>
        <p:spPr/>
        <p:txBody>
          <a:bodyPr/>
          <a:lstStyle/>
          <a:p>
            <a:r>
              <a:rPr lang="tr-TR"/>
              <a:t>Örnek</a:t>
            </a:r>
          </a:p>
        </p:txBody>
      </p:sp>
      <p:pic>
        <p:nvPicPr>
          <p:cNvPr id="5" name="Picture 4">
            <a:extLst>
              <a:ext uri="{FF2B5EF4-FFF2-40B4-BE49-F238E27FC236}">
                <a16:creationId xmlns:a16="http://schemas.microsoft.com/office/drawing/2014/main" id="{86F64C72-0B32-620F-16D1-43CA668BE25B}"/>
              </a:ext>
            </a:extLst>
          </p:cNvPr>
          <p:cNvPicPr>
            <a:picLocks noChangeAspect="1"/>
          </p:cNvPicPr>
          <p:nvPr/>
        </p:nvPicPr>
        <p:blipFill>
          <a:blip r:embed="rId3"/>
          <a:stretch>
            <a:fillRect/>
          </a:stretch>
        </p:blipFill>
        <p:spPr>
          <a:xfrm>
            <a:off x="611560" y="1934457"/>
            <a:ext cx="2664296" cy="3462745"/>
          </a:xfrm>
          <a:prstGeom prst="rect">
            <a:avLst/>
          </a:prstGeom>
        </p:spPr>
      </p:pic>
    </p:spTree>
    <p:extLst>
      <p:ext uri="{BB962C8B-B14F-4D97-AF65-F5344CB8AC3E}">
        <p14:creationId xmlns:p14="http://schemas.microsoft.com/office/powerpoint/2010/main" val="1344539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7CD1D66-A4EE-2E31-4BF5-2F3C397ACD37}"/>
                  </a:ext>
                </a:extLst>
              </p:cNvPr>
              <p:cNvSpPr>
                <a:spLocks noGrp="1"/>
              </p:cNvSpPr>
              <p:nvPr>
                <p:ph idx="1"/>
              </p:nvPr>
            </p:nvSpPr>
            <p:spPr>
              <a:xfrm>
                <a:off x="395536" y="1052736"/>
                <a:ext cx="8402525" cy="5313734"/>
              </a:xfrm>
            </p:spPr>
            <p:txBody>
              <a:bodyPr/>
              <a:lstStyle/>
              <a:p>
                <a:r>
                  <a:rPr lang="tr-TR">
                    <a:effectLst/>
                  </a:rPr>
                  <a:t>Bir yol üzerinde, her iki yönde veya tek yönde gidilir fakat mutlaka gidilir. </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45</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56</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65</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12</m:t>
                          </m:r>
                        </m:sub>
                      </m:sSub>
                      <m:r>
                        <a:rPr lang="tr-TR" sz="1800">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latin typeface="Cambria Math" panose="02040503050406030204" pitchFamily="18" charset="0"/>
                            </a:rPr>
                          </m:ctrlPr>
                        </m:sSubPr>
                        <m:e>
                          <m:r>
                            <a:rPr lang="tr-TR" sz="1800">
                              <a:latin typeface="Cambria Math" panose="02040503050406030204" pitchFamily="18" charset="0"/>
                              <a:ea typeface="Calibri" panose="020F0502020204030204" pitchFamily="34" charset="0"/>
                              <a:cs typeface="Times New Roman" panose="02020603050405020304" pitchFamily="18" charset="0"/>
                            </a:rPr>
                            <m:t>𝑥</m:t>
                          </m:r>
                        </m:e>
                        <m:sub>
                          <m:r>
                            <a:rPr lang="tr-TR" sz="1800">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13</m:t>
                          </m:r>
                        </m:sub>
                      </m:sSub>
                      <m:r>
                        <a:rPr lang="tr-TR" sz="1800">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a:latin typeface="Cambria Math" panose="02040503050406030204" pitchFamily="18" charset="0"/>
                            </a:rPr>
                          </m:ctrlPr>
                        </m:sSubPr>
                        <m:e>
                          <m:r>
                            <a:rPr lang="tr-TR" sz="1800">
                              <a:latin typeface="Cambria Math" panose="02040503050406030204" pitchFamily="18" charset="0"/>
                              <a:ea typeface="Calibri" panose="020F0502020204030204" pitchFamily="34" charset="0"/>
                              <a:cs typeface="Times New Roman" panose="02020603050405020304" pitchFamily="18" charset="0"/>
                            </a:rPr>
                            <m:t>𝑥</m:t>
                          </m:r>
                        </m:e>
                        <m:sub>
                          <m:r>
                            <a:rPr lang="tr-TR" sz="1800">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15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26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36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41</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56</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63</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64</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effectLst/>
                              <a:latin typeface="Cambria Math" panose="02040503050406030204" pitchFamily="18" charset="0"/>
                            </a:rPr>
                          </m:ctrlPr>
                        </m:sSubPr>
                        <m:e>
                          <m:r>
                            <a:rPr lang="tr-TR"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a:effectLst/>
                              <a:latin typeface="Cambria Math" panose="02040503050406030204" pitchFamily="18" charset="0"/>
                              <a:ea typeface="Calibri" panose="020F0502020204030204" pitchFamily="34" charset="0"/>
                              <a:cs typeface="Times New Roman" panose="02020603050405020304" pitchFamily="18" charset="0"/>
                            </a:rPr>
                            <m:t>65</m:t>
                          </m:r>
                        </m:sub>
                      </m:sSub>
                      <m:r>
                        <a:rPr lang="tr-TR" sz="1800" i="1">
                          <a:effectLst/>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tr-TR"/>
              </a:p>
            </p:txBody>
          </p:sp>
        </mc:Choice>
        <mc:Fallback xmlns="">
          <p:sp>
            <p:nvSpPr>
              <p:cNvPr id="2" name="Content Placeholder 1">
                <a:extLst>
                  <a:ext uri="{FF2B5EF4-FFF2-40B4-BE49-F238E27FC236}">
                    <a16:creationId xmlns:a16="http://schemas.microsoft.com/office/drawing/2014/main" id="{B7CD1D66-A4EE-2E31-4BF5-2F3C397ACD37}"/>
                  </a:ext>
                </a:extLst>
              </p:cNvPr>
              <p:cNvSpPr>
                <a:spLocks noGrp="1" noRot="1" noChangeAspect="1" noMove="1" noResize="1" noEditPoints="1" noAdjustHandles="1" noChangeArrowheads="1" noChangeShapeType="1" noTextEdit="1"/>
              </p:cNvSpPr>
              <p:nvPr>
                <p:ph idx="1"/>
              </p:nvPr>
            </p:nvSpPr>
            <p:spPr>
              <a:xfrm>
                <a:off x="395536" y="1052736"/>
                <a:ext cx="8402525" cy="5313734"/>
              </a:xfrm>
              <a:blipFill>
                <a:blip r:embed="rId2"/>
                <a:stretch>
                  <a:fillRect l="-435" t="-344"/>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BFD74C11-96EA-20EA-009A-476FD45B04EB}"/>
              </a:ext>
            </a:extLst>
          </p:cNvPr>
          <p:cNvSpPr>
            <a:spLocks noGrp="1"/>
          </p:cNvSpPr>
          <p:nvPr>
            <p:ph type="title"/>
          </p:nvPr>
        </p:nvSpPr>
        <p:spPr/>
        <p:txBody>
          <a:bodyPr/>
          <a:lstStyle/>
          <a:p>
            <a:endParaRPr lang="tr-TR"/>
          </a:p>
        </p:txBody>
      </p:sp>
      <p:pic>
        <p:nvPicPr>
          <p:cNvPr id="4" name="Picture 3">
            <a:extLst>
              <a:ext uri="{FF2B5EF4-FFF2-40B4-BE49-F238E27FC236}">
                <a16:creationId xmlns:a16="http://schemas.microsoft.com/office/drawing/2014/main" id="{F1824E5E-A9B2-2204-7CD0-4956127B5913}"/>
              </a:ext>
            </a:extLst>
          </p:cNvPr>
          <p:cNvPicPr>
            <a:picLocks noChangeAspect="1"/>
          </p:cNvPicPr>
          <p:nvPr/>
        </p:nvPicPr>
        <p:blipFill>
          <a:blip r:embed="rId3"/>
          <a:stretch>
            <a:fillRect/>
          </a:stretch>
        </p:blipFill>
        <p:spPr>
          <a:xfrm>
            <a:off x="6749305" y="1268760"/>
            <a:ext cx="1999159" cy="2598277"/>
          </a:xfrm>
          <a:prstGeom prst="rect">
            <a:avLst/>
          </a:prstGeom>
        </p:spPr>
      </p:pic>
      <p:cxnSp>
        <p:nvCxnSpPr>
          <p:cNvPr id="13" name="Straight Arrow Connector 12">
            <a:extLst>
              <a:ext uri="{FF2B5EF4-FFF2-40B4-BE49-F238E27FC236}">
                <a16:creationId xmlns:a16="http://schemas.microsoft.com/office/drawing/2014/main" id="{07E0A0A5-77F0-60C9-0F3B-07224B050613}"/>
              </a:ext>
            </a:extLst>
          </p:cNvPr>
          <p:cNvCxnSpPr/>
          <p:nvPr/>
        </p:nvCxnSpPr>
        <p:spPr>
          <a:xfrm flipV="1">
            <a:off x="7092280" y="1484784"/>
            <a:ext cx="216024"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41FB28-E0B2-85E5-46ED-964615D42A99}"/>
              </a:ext>
            </a:extLst>
          </p:cNvPr>
          <p:cNvCxnSpPr>
            <a:cxnSpLocks/>
          </p:cNvCxnSpPr>
          <p:nvPr/>
        </p:nvCxnSpPr>
        <p:spPr>
          <a:xfrm flipH="1">
            <a:off x="6948264" y="1412776"/>
            <a:ext cx="252028"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A9F566-2CDA-A1FF-4F66-8E11CB8D1409}"/>
              </a:ext>
            </a:extLst>
          </p:cNvPr>
          <p:cNvCxnSpPr/>
          <p:nvPr/>
        </p:nvCxnSpPr>
        <p:spPr>
          <a:xfrm>
            <a:off x="7146286" y="2204864"/>
            <a:ext cx="32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3AC22B-97B2-E3C6-DDF4-5D56BBA7F6B5}"/>
              </a:ext>
            </a:extLst>
          </p:cNvPr>
          <p:cNvCxnSpPr/>
          <p:nvPr/>
        </p:nvCxnSpPr>
        <p:spPr>
          <a:xfrm flipH="1">
            <a:off x="7137285" y="2348880"/>
            <a:ext cx="32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4ED049-7B50-43A7-841F-1C41A43F3D53}"/>
              </a:ext>
            </a:extLst>
          </p:cNvPr>
          <p:cNvCxnSpPr/>
          <p:nvPr/>
        </p:nvCxnSpPr>
        <p:spPr>
          <a:xfrm>
            <a:off x="7074278" y="2708920"/>
            <a:ext cx="126014"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FD1BAF-4442-59D3-6F90-E5B549CB2C94}"/>
              </a:ext>
            </a:extLst>
          </p:cNvPr>
          <p:cNvCxnSpPr/>
          <p:nvPr/>
        </p:nvCxnSpPr>
        <p:spPr>
          <a:xfrm flipH="1" flipV="1">
            <a:off x="7200292" y="2675910"/>
            <a:ext cx="108012" cy="17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57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3728419" cy="650875"/>
            <a:chOff x="2638129" y="5327184"/>
            <a:chExt cx="3728419" cy="650875"/>
          </a:xfrm>
        </p:grpSpPr>
        <p:sp>
          <p:nvSpPr>
            <p:cNvPr id="87" name="Text Box 5"/>
            <p:cNvSpPr txBox="1">
              <a:spLocks noChangeArrowheads="1"/>
            </p:cNvSpPr>
            <p:nvPr/>
          </p:nvSpPr>
          <p:spPr bwMode="auto">
            <a:xfrm>
              <a:off x="3197898" y="532718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88" name="Text Box 11"/>
            <p:cNvSpPr txBox="1">
              <a:spLocks noChangeArrowheads="1"/>
            </p:cNvSpPr>
            <p:nvPr/>
          </p:nvSpPr>
          <p:spPr bwMode="auto">
            <a:xfrm>
              <a:off x="3197898" y="557800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3728419" cy="678035"/>
            <a:chOff x="2638129" y="2462064"/>
            <a:chExt cx="3728419" cy="678035"/>
          </a:xfrm>
        </p:grpSpPr>
        <p:sp>
          <p:nvSpPr>
            <p:cNvPr id="18" name="Text Box 5"/>
            <p:cNvSpPr txBox="1">
              <a:spLocks noChangeArrowheads="1"/>
            </p:cNvSpPr>
            <p:nvPr/>
          </p:nvSpPr>
          <p:spPr bwMode="auto">
            <a:xfrm>
              <a:off x="3197898" y="246206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19" name="Text Box 11"/>
            <p:cNvSpPr txBox="1">
              <a:spLocks noChangeArrowheads="1"/>
            </p:cNvSpPr>
            <p:nvPr/>
          </p:nvSpPr>
          <p:spPr bwMode="auto">
            <a:xfrm>
              <a:off x="3197898" y="271288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3728419" cy="676978"/>
            <a:chOff x="2638129" y="3178344"/>
            <a:chExt cx="3728419" cy="676978"/>
          </a:xfrm>
        </p:grpSpPr>
        <p:sp>
          <p:nvSpPr>
            <p:cNvPr id="72" name="Text Box 5"/>
            <p:cNvSpPr txBox="1">
              <a:spLocks noChangeArrowheads="1"/>
            </p:cNvSpPr>
            <p:nvPr/>
          </p:nvSpPr>
          <p:spPr bwMode="auto">
            <a:xfrm>
              <a:off x="3197898" y="317834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73" name="Text Box 11"/>
            <p:cNvSpPr txBox="1">
              <a:spLocks noChangeArrowheads="1"/>
            </p:cNvSpPr>
            <p:nvPr/>
          </p:nvSpPr>
          <p:spPr bwMode="auto">
            <a:xfrm>
              <a:off x="3197898" y="342916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3728419" cy="675922"/>
            <a:chOff x="2638129" y="3894624"/>
            <a:chExt cx="3728419" cy="675922"/>
          </a:xfrm>
        </p:grpSpPr>
        <p:sp>
          <p:nvSpPr>
            <p:cNvPr id="77" name="Text Box 5"/>
            <p:cNvSpPr txBox="1">
              <a:spLocks noChangeArrowheads="1"/>
            </p:cNvSpPr>
            <p:nvPr/>
          </p:nvSpPr>
          <p:spPr bwMode="auto">
            <a:xfrm>
              <a:off x="3197898" y="389462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78" name="Text Box 11"/>
            <p:cNvSpPr txBox="1">
              <a:spLocks noChangeArrowheads="1"/>
            </p:cNvSpPr>
            <p:nvPr/>
          </p:nvSpPr>
          <p:spPr bwMode="auto">
            <a:xfrm>
              <a:off x="3197898" y="414544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728419" cy="683919"/>
            <a:chOff x="2638129" y="4610904"/>
            <a:chExt cx="3728419" cy="683919"/>
          </a:xfrm>
        </p:grpSpPr>
        <p:sp>
          <p:nvSpPr>
            <p:cNvPr id="82" name="Text Box 5"/>
            <p:cNvSpPr txBox="1">
              <a:spLocks noChangeArrowheads="1"/>
            </p:cNvSpPr>
            <p:nvPr/>
          </p:nvSpPr>
          <p:spPr bwMode="auto">
            <a:xfrm>
              <a:off x="3197898" y="4610904"/>
              <a:ext cx="2952750" cy="307975"/>
            </a:xfrm>
            <a:prstGeom prst="rect">
              <a:avLst/>
            </a:prstGeom>
            <a:noFill/>
            <a:ln w="9525">
              <a:noFill/>
              <a:miter lim="800000"/>
              <a:headEnd/>
              <a:tailEnd/>
            </a:ln>
          </p:spPr>
          <p:txBody>
            <a:bodyPr>
              <a:spAutoFit/>
            </a:bodyPr>
            <a:lstStyle/>
            <a:p>
              <a:pPr>
                <a:defRPr/>
              </a:pPr>
              <a:r>
                <a:rPr lang="en-US" altLang="ko-KR" sz="1400" b="1" dirty="0">
                  <a:solidFill>
                    <a:srgbClr val="5E4722"/>
                  </a:solidFill>
                  <a:latin typeface="+mj-lt"/>
                  <a:ea typeface="맑은 고딕" pitchFamily="50" charset="-127"/>
                </a:rPr>
                <a:t>Insert text here</a:t>
              </a:r>
            </a:p>
          </p:txBody>
        </p:sp>
        <p:sp>
          <p:nvSpPr>
            <p:cNvPr id="83" name="Text Box 11"/>
            <p:cNvSpPr txBox="1">
              <a:spLocks noChangeArrowheads="1"/>
            </p:cNvSpPr>
            <p:nvPr/>
          </p:nvSpPr>
          <p:spPr bwMode="auto">
            <a:xfrm>
              <a:off x="3197898" y="4861729"/>
              <a:ext cx="3168650" cy="400050"/>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tx1">
                      <a:lumMod val="85000"/>
                      <a:lumOff val="15000"/>
                    </a:schemeClr>
                  </a:solidFill>
                  <a:latin typeface="+mj-lt"/>
                  <a:ea typeface="맑은 고딕" pitchFamily="50" charset="-127"/>
                  <a:cs typeface="굴림" pitchFamily="50" charset="-127"/>
                </a:rPr>
                <a:t>Lorem ipsum dolor sit </a:t>
              </a:r>
              <a:r>
                <a:rPr lang="en-US" altLang="ko-KR" sz="1100" dirty="0" err="1">
                  <a:solidFill>
                    <a:schemeClr val="tx1">
                      <a:lumMod val="85000"/>
                      <a:lumOff val="15000"/>
                    </a:schemeClr>
                  </a:solidFill>
                  <a:latin typeface="+mj-lt"/>
                  <a:ea typeface="맑은 고딕" pitchFamily="50" charset="-127"/>
                  <a:cs typeface="굴림" pitchFamily="50" charset="-127"/>
                </a:rPr>
                <a:t>amet</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simul</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adolescens</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ei</a:t>
              </a:r>
              <a:r>
                <a:rPr lang="en-US" altLang="ko-KR" sz="1100" dirty="0">
                  <a:solidFill>
                    <a:schemeClr val="tx1">
                      <a:lumMod val="85000"/>
                      <a:lumOff val="15000"/>
                    </a:schemeClr>
                  </a:solidFill>
                  <a:latin typeface="+mj-lt"/>
                  <a:ea typeface="맑은 고딕" pitchFamily="50" charset="-127"/>
                  <a:cs typeface="굴림" pitchFamily="50" charset="-127"/>
                </a:rPr>
                <a:t> vis, id </a:t>
              </a:r>
              <a:r>
                <a:rPr lang="en-US" altLang="ko-KR" sz="1100" dirty="0" err="1">
                  <a:solidFill>
                    <a:schemeClr val="tx1">
                      <a:lumMod val="85000"/>
                      <a:lumOff val="15000"/>
                    </a:schemeClr>
                  </a:solidFill>
                  <a:latin typeface="+mj-lt"/>
                  <a:ea typeface="맑은 고딕" pitchFamily="50" charset="-127"/>
                  <a:cs typeface="굴림" pitchFamily="50" charset="-127"/>
                </a:rPr>
                <a:t>nec</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errem</a:t>
              </a:r>
              <a:r>
                <a:rPr lang="en-US" altLang="ko-KR" sz="1100" dirty="0">
                  <a:solidFill>
                    <a:schemeClr val="tx1">
                      <a:lumMod val="85000"/>
                      <a:lumOff val="15000"/>
                    </a:schemeClr>
                  </a:solidFill>
                  <a:latin typeface="+mj-lt"/>
                  <a:ea typeface="맑은 고딕" pitchFamily="50" charset="-127"/>
                  <a:cs typeface="굴림" pitchFamily="50" charset="-127"/>
                </a:rPr>
                <a:t> </a:t>
              </a:r>
              <a:r>
                <a:rPr lang="en-US" altLang="ko-KR" sz="1100" dirty="0" err="1">
                  <a:solidFill>
                    <a:schemeClr val="tx1">
                      <a:lumMod val="85000"/>
                      <a:lumOff val="15000"/>
                    </a:schemeClr>
                  </a:solidFill>
                  <a:latin typeface="+mj-lt"/>
                  <a:ea typeface="맑은 고딕" pitchFamily="50" charset="-127"/>
                  <a:cs typeface="굴림" pitchFamily="50" charset="-127"/>
                </a:rPr>
                <a:t>interesset</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en-US" altLang="ko-KR" sz="2700" b="1" dirty="0">
                <a:solidFill>
                  <a:schemeClr val="bg1"/>
                </a:solidFill>
                <a:latin typeface="+mj-lt"/>
                <a:ea typeface="맑은 고딕" pitchFamily="50" charset="-127"/>
              </a:rPr>
              <a:t>CONTENTS</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effectLst/>
              </a:rPr>
              <a:t>GSP bir gezgin satıcının, bulunduğu şehirden başlayarak, toplamda N adet şehri belirli bir sırada ve her şehri yalnızca bir kez ziyaret ederek, tüm şehirleri en kısa turla tamamlayan (ikinci bir amaç olarak karını maksimize eden) ve başladığı şehre dönmesinin gerekli olduğu bir problem olarak tanımlanır.</a:t>
            </a:r>
            <a:endParaRPr lang="tr-TR"/>
          </a:p>
          <a:p>
            <a:pPr>
              <a:buFont typeface="Arial" panose="020B0604020202020204" pitchFamily="34" charset="0"/>
              <a:buChar char="•"/>
            </a:pPr>
            <a:endParaRPr lang="tr-TR"/>
          </a:p>
          <a:p>
            <a:pPr>
              <a:buFont typeface="Arial" panose="020B0604020202020204" pitchFamily="34" charset="0"/>
              <a:buChar char="•"/>
            </a:pPr>
            <a:r>
              <a:rPr lang="tr-TR"/>
              <a:t>Daha genel olarak şehirler bir ağdaki düğümleri temsil eder ve düğümler arklarla birbirine bağlıdır.  </a:t>
            </a:r>
          </a:p>
          <a:p>
            <a:pPr>
              <a:buFont typeface="Arial" panose="020B0604020202020204" pitchFamily="34" charset="0"/>
              <a:buChar char="•"/>
            </a:pPr>
            <a:endParaRPr lang="tr-TR"/>
          </a:p>
        </p:txBody>
      </p:sp>
      <p:sp>
        <p:nvSpPr>
          <p:cNvPr id="2" name="제목 1"/>
          <p:cNvSpPr>
            <a:spLocks noGrp="1"/>
          </p:cNvSpPr>
          <p:nvPr>
            <p:ph type="title"/>
          </p:nvPr>
        </p:nvSpPr>
        <p:spPr/>
        <p:txBody>
          <a:bodyPr/>
          <a:lstStyle/>
          <a:p>
            <a:r>
              <a:rPr lang="tr-TR"/>
              <a:t>Gezgin Satıcı Problemleri - Tanım</a:t>
            </a:r>
            <a:endParaRPr lang="ko-KR"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41A47B5-A763-09B8-4144-003EA36C1703}"/>
                  </a:ext>
                </a:extLst>
              </p:cNvPr>
              <p:cNvSpPr>
                <a:spLocks noGrp="1"/>
              </p:cNvSpPr>
              <p:nvPr>
                <p:ph idx="1"/>
              </p:nvPr>
            </p:nvSpPr>
            <p:spPr/>
            <p:txBody>
              <a:bodyPr>
                <a:normAutofit lnSpcReduction="10000"/>
              </a:bodyPr>
              <a:lstStyle/>
              <a:p>
                <a:r>
                  <a:rPr lang="tr-TR"/>
                  <a:t>Amaç foksiyonu eğer bir i noktasından j noktasına gidilmişse ilgili maliyete katlanılmıştır ve tüm gidilen noktaların maliyetleri toplamı amaç denklemini tanımlar. İ noktasından j noktasına gidilmişse xij bir gidilmemişse sıfır değerini almış olsun ve Cij ilgili maliyeti gösteriyor olsun. Bu durumda; </a:t>
                </a:r>
              </a:p>
              <a:p>
                <a:endParaRPr lang="tr-T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i="1" smtClean="0">
                                      <a:latin typeface="Cambria Math" panose="02040503050406030204" pitchFamily="18" charset="0"/>
                                    </a:rPr>
                                  </m:ctrlPr>
                                </m:sSubPr>
                                <m:e>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𝑖𝑗</m:t>
                                      </m:r>
                                    </m:sub>
                                  </m:sSub>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e>
                          </m:nary>
                        </m:e>
                      </m:nary>
                    </m:oMath>
                  </m:oMathPara>
                </a14:m>
                <a:endParaRPr lang="tr-TR"/>
              </a:p>
              <a:p>
                <a:r>
                  <a:rPr lang="tr-TR"/>
                  <a:t>Kısıtlar ise iki gruptur. Birinci grup bir i noktasından yalnız ve yalnız bir j noktasına gidilebileceği ifade eder.</a:t>
                </a: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rPr>
                            <m:t>=1</m:t>
                          </m:r>
                        </m:e>
                      </m:nary>
                      <m:m>
                        <m:mPr>
                          <m:mcs>
                            <m:mc>
                              <m:mcPr>
                                <m:count m:val="2"/>
                                <m:mcJc m:val="center"/>
                              </m:mcPr>
                            </m:mc>
                          </m:mcs>
                          <m:ctrlPr>
                            <a:rPr lang="tr-TR" i="1" smtClean="0">
                              <a:latin typeface="Cambria Math" panose="02040503050406030204" pitchFamily="18" charset="0"/>
                            </a:rPr>
                          </m:ctrlPr>
                        </m:mPr>
                        <m:mr>
                          <m:e/>
                          <m:e>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e>
                        </m:mr>
                      </m:m>
                    </m:oMath>
                  </m:oMathPara>
                </a14:m>
                <a:endParaRPr lang="tr-TR"/>
              </a:p>
              <a:p>
                <a:r>
                  <a:rPr lang="tr-TR"/>
                  <a:t>Bir j noktasına mutlaka bir i noktasından gelinmiştir.</a:t>
                </a: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rPr>
                            <m:t>=1</m:t>
                          </m:r>
                        </m:e>
                      </m:nary>
                      <m:m>
                        <m:mPr>
                          <m:mcs>
                            <m:mc>
                              <m:mcPr>
                                <m:count m:val="2"/>
                                <m:mcJc m:val="center"/>
                              </m:mcPr>
                            </m:mc>
                          </m:mcs>
                          <m:ctrlPr>
                            <a:rPr lang="tr-TR" i="1" smtClean="0">
                              <a:latin typeface="Cambria Math" panose="02040503050406030204" pitchFamily="18" charset="0"/>
                            </a:rPr>
                          </m:ctrlPr>
                        </m:mPr>
                        <m:mr>
                          <m:e/>
                          <m:e>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m:t>
                            </m:r>
                          </m:e>
                        </m:mr>
                      </m:m>
                    </m:oMath>
                  </m:oMathPara>
                </a14:m>
                <a:endParaRPr lang="tr-TR"/>
              </a:p>
              <a:p>
                <a:r>
                  <a:rPr lang="tr-TR"/>
                  <a:t>Bir düğüme yalnız ve yalnız bir kez gidileceği için alt çevrimleri engelleyen kısıtlar;</a:t>
                </a:r>
              </a:p>
              <a:p>
                <a:pPr algn="ct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𝑗</m:t>
                        </m:r>
                      </m:sub>
                    </m:sSub>
                    <m:r>
                      <a:rPr lang="tr-TR" b="0" i="1" smtClean="0">
                        <a:latin typeface="Cambria Math" panose="02040503050406030204" pitchFamily="18" charset="0"/>
                      </a:rPr>
                      <m:t>+</m:t>
                    </m:r>
                    <m:r>
                      <a:rPr lang="tr-TR" b="0" i="1" smtClean="0">
                        <a:latin typeface="Cambria Math" panose="02040503050406030204" pitchFamily="18" charset="0"/>
                      </a:rPr>
                      <m:t>𝑛</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−1</m:t>
                    </m:r>
                  </m:oMath>
                </a14:m>
                <a:r>
                  <a:rPr lang="tr-TR"/>
                  <a:t>(Miller –Tucker-Zemlin)</a:t>
                </a:r>
              </a:p>
              <a:p>
                <a:pPr algn="ctr"/>
                <a:r>
                  <a:rPr lang="tr-TR"/>
                  <a:t>Burada </a:t>
                </a:r>
                <a14:m>
                  <m:oMath xmlns:m="http://schemas.openxmlformats.org/officeDocument/2006/math">
                    <m:r>
                      <a:rPr lang="tr-TR" b="0" i="1"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𝑢</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𝑣𝑒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 2≤</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oMath>
                </a14:m>
                <a:endParaRPr lang="tr-TR"/>
              </a:p>
            </p:txBody>
          </p:sp>
        </mc:Choice>
        <mc:Fallback xmlns="">
          <p:sp>
            <p:nvSpPr>
              <p:cNvPr id="2" name="Content Placeholder 1">
                <a:extLst>
                  <a:ext uri="{FF2B5EF4-FFF2-40B4-BE49-F238E27FC236}">
                    <a16:creationId xmlns:a16="http://schemas.microsoft.com/office/drawing/2014/main" id="{E41A47B5-A763-09B8-4144-003EA36C1703}"/>
                  </a:ext>
                </a:extLst>
              </p:cNvPr>
              <p:cNvSpPr>
                <a:spLocks noGrp="1" noRot="1" noChangeAspect="1" noMove="1" noResize="1" noEditPoints="1" noAdjustHandles="1" noChangeArrowheads="1" noChangeShapeType="1" noTextEdit="1"/>
              </p:cNvSpPr>
              <p:nvPr>
                <p:ph idx="1"/>
              </p:nvPr>
            </p:nvSpPr>
            <p:spPr>
              <a:blipFill>
                <a:blip r:embed="rId2"/>
                <a:stretch>
                  <a:fillRect l="-435" t="-875" r="-798"/>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FFDA2D22-CA40-8939-824E-7EDCA21FBB22}"/>
              </a:ext>
            </a:extLst>
          </p:cNvPr>
          <p:cNvSpPr>
            <a:spLocks noGrp="1"/>
          </p:cNvSpPr>
          <p:nvPr>
            <p:ph type="title"/>
          </p:nvPr>
        </p:nvSpPr>
        <p:spPr/>
        <p:txBody>
          <a:bodyPr/>
          <a:lstStyle/>
          <a:p>
            <a:r>
              <a:rPr lang="tr-TR"/>
              <a:t>Genel Doğrusal Model Bileşenleri</a:t>
            </a:r>
          </a:p>
        </p:txBody>
      </p:sp>
    </p:spTree>
    <p:extLst>
      <p:ext uri="{BB962C8B-B14F-4D97-AF65-F5344CB8AC3E}">
        <p14:creationId xmlns:p14="http://schemas.microsoft.com/office/powerpoint/2010/main" val="260018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3F1F1EA-49B5-40A7-12B1-5C3BB49524BE}"/>
                  </a:ext>
                </a:extLst>
              </p:cNvPr>
              <p:cNvSpPr>
                <a:spLocks noGrp="1"/>
              </p:cNvSpPr>
              <p:nvPr>
                <p:ph idx="1"/>
              </p:nvPr>
            </p:nvSpPr>
            <p:spPr/>
            <p:txBody>
              <a:bodyPr/>
              <a:lstStyle/>
              <a:p>
                <a:r>
                  <a:rPr lang="tr-TR"/>
                  <a:t>Alternatif olarak alt çevrimleri engelleme kısıtı</a:t>
                </a: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sub>
                        <m:sup/>
                        <m:e>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𝑄</m:t>
                                  </m:r>
                                </m:e>
                              </m:d>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 </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𝑁</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≥2</m:t>
                              </m:r>
                            </m:e>
                          </m:nary>
                        </m:e>
                      </m:nary>
                    </m:oMath>
                  </m:oMathPara>
                </a14:m>
                <a:endParaRPr lang="tr-TR"/>
              </a:p>
            </p:txBody>
          </p:sp>
        </mc:Choice>
        <mc:Fallback xmlns="">
          <p:sp>
            <p:nvSpPr>
              <p:cNvPr id="2" name="Content Placeholder 1">
                <a:extLst>
                  <a:ext uri="{FF2B5EF4-FFF2-40B4-BE49-F238E27FC236}">
                    <a16:creationId xmlns:a16="http://schemas.microsoft.com/office/drawing/2014/main" id="{43F1F1EA-49B5-40A7-12B1-5C3BB49524BE}"/>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CD447BCA-F4CC-D9BD-DEA0-0F5F52C36D04}"/>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736190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4FA8E1-5735-D3F4-B291-3CF7FB742359}"/>
              </a:ext>
            </a:extLst>
          </p:cNvPr>
          <p:cNvPicPr>
            <a:picLocks noGrp="1" noChangeAspect="1"/>
          </p:cNvPicPr>
          <p:nvPr>
            <p:ph idx="1"/>
          </p:nvPr>
        </p:nvPicPr>
        <p:blipFill>
          <a:blip r:embed="rId2"/>
          <a:stretch>
            <a:fillRect/>
          </a:stretch>
        </p:blipFill>
        <p:spPr>
          <a:xfrm>
            <a:off x="2411760" y="1124744"/>
            <a:ext cx="4104456" cy="1252438"/>
          </a:xfrm>
        </p:spPr>
      </p:pic>
      <p:sp>
        <p:nvSpPr>
          <p:cNvPr id="3" name="Title 2">
            <a:extLst>
              <a:ext uri="{FF2B5EF4-FFF2-40B4-BE49-F238E27FC236}">
                <a16:creationId xmlns:a16="http://schemas.microsoft.com/office/drawing/2014/main" id="{D578771D-B578-1920-45E6-ECB7DA271A35}"/>
              </a:ext>
            </a:extLst>
          </p:cNvPr>
          <p:cNvSpPr>
            <a:spLocks noGrp="1"/>
          </p:cNvSpPr>
          <p:nvPr>
            <p:ph type="title"/>
          </p:nvPr>
        </p:nvSpPr>
        <p:spPr/>
        <p:txBody>
          <a:bodyPr/>
          <a:lstStyle/>
          <a:p>
            <a:r>
              <a:rPr lang="tr-TR"/>
              <a:t>Örnek Problem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6A052-CB22-887E-D39A-06C59165E55A}"/>
                  </a:ext>
                </a:extLst>
              </p:cNvPr>
              <p:cNvSpPr txBox="1"/>
              <p:nvPr/>
            </p:nvSpPr>
            <p:spPr>
              <a:xfrm>
                <a:off x="539552" y="2564904"/>
                <a:ext cx="7488832" cy="2141292"/>
              </a:xfrm>
              <a:prstGeom prst="rect">
                <a:avLst/>
              </a:prstGeom>
              <a:noFill/>
            </p:spPr>
            <p:txBody>
              <a:bodyPr wrap="square">
                <a:spAutoFit/>
              </a:bodyPr>
              <a:lstStyle/>
              <a:p>
                <a:pPr>
                  <a:lnSpc>
                    <a:spcPct val="107000"/>
                  </a:lnSpc>
                  <a:spcAft>
                    <a:spcPts val="800"/>
                  </a:spcAft>
                </a:pPr>
                <a:r>
                  <a:rPr lang="tr-TR" sz="14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Min</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Z</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M</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 + 388 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 + 235 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E</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 + 784 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Ba</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 + 272 </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x</m:t>
                          </m:r>
                        </m:e>
                        <m:sub>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A</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tr-TR" sz="1400" kern="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388</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235</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+153</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784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+1154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+1054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272</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+486</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+334</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+841</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4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oMath>
                  </m:oMathPara>
                </a14:m>
                <a:endParaRPr lang="tr-TR" sz="14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47E6A052-CB22-887E-D39A-06C59165E55A}"/>
                  </a:ext>
                </a:extLst>
              </p:cNvPr>
              <p:cNvSpPr txBox="1">
                <a:spLocks noRot="1" noChangeAspect="1" noMove="1" noResize="1" noEditPoints="1" noAdjustHandles="1" noChangeArrowheads="1" noChangeShapeType="1" noTextEdit="1"/>
              </p:cNvSpPr>
              <p:nvPr/>
            </p:nvSpPr>
            <p:spPr>
              <a:xfrm>
                <a:off x="539552" y="2564904"/>
                <a:ext cx="7488832" cy="2141292"/>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1146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AE9B6A1-4384-66D3-9370-DD0FDC90E486}"/>
                  </a:ext>
                </a:extLst>
              </p:cNvPr>
              <p:cNvSpPr>
                <a:spLocks noGrp="1"/>
              </p:cNvSpPr>
              <p:nvPr>
                <p:ph idx="1"/>
              </p:nvPr>
            </p:nvSpPr>
            <p:spPr/>
            <p:txBody>
              <a:bodyPr>
                <a:normAutofit fontScale="92500"/>
              </a:bodyPr>
              <a:lstStyle/>
              <a:p>
                <a:pPr>
                  <a:lnSpc>
                    <a:spcPct val="107000"/>
                  </a:lnSpc>
                  <a:spcAft>
                    <a:spcPts val="800"/>
                  </a:spcAft>
                </a:pPr>
                <a: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a:t>Bir şehirden bir başka şehre gidilir;</a:t>
                </a: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Bir şehre bir diğer şehirden gelinmiştir;</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0AE9B6A1-4384-66D3-9370-DD0FDC90E486}"/>
                  </a:ext>
                </a:extLst>
              </p:cNvPr>
              <p:cNvSpPr>
                <a:spLocks noGrp="1" noRot="1" noChangeAspect="1" noMove="1" noResize="1" noEditPoints="1" noAdjustHandles="1" noChangeArrowheads="1" noChangeShapeType="1" noTextEdit="1"/>
              </p:cNvSpPr>
              <p:nvPr>
                <p:ph idx="1"/>
              </p:nvPr>
            </p:nvSpPr>
            <p:spPr>
              <a:blipFill>
                <a:blip r:embed="rId2"/>
                <a:stretch>
                  <a:fillRect l="-508" t="-500"/>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8AD1A0FE-2343-D5C4-DF3B-05A754D1F398}"/>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94407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F33DC9-9C54-F857-2E1B-4BD38054FDAC}"/>
                  </a:ext>
                </a:extLst>
              </p:cNvPr>
              <p:cNvSpPr>
                <a:spLocks noGrp="1"/>
              </p:cNvSpPr>
              <p:nvPr>
                <p:ph idx="1"/>
              </p:nvPr>
            </p:nvSpPr>
            <p:spPr>
              <a:xfrm>
                <a:off x="467545" y="1113751"/>
                <a:ext cx="3672408" cy="4881686"/>
              </a:xfrm>
            </p:spPr>
            <p:txBody>
              <a:bodyPr>
                <a:norm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Content Placeholder 1">
                <a:extLst>
                  <a:ext uri="{FF2B5EF4-FFF2-40B4-BE49-F238E27FC236}">
                    <a16:creationId xmlns:a16="http://schemas.microsoft.com/office/drawing/2014/main" id="{7CF33DC9-9C54-F857-2E1B-4BD38054FDAC}"/>
                  </a:ext>
                </a:extLst>
              </p:cNvPr>
              <p:cNvSpPr>
                <a:spLocks noGrp="1" noRot="1" noChangeAspect="1" noMove="1" noResize="1" noEditPoints="1" noAdjustHandles="1" noChangeArrowheads="1" noChangeShapeType="1" noTextEdit="1"/>
              </p:cNvSpPr>
              <p:nvPr>
                <p:ph idx="1"/>
              </p:nvPr>
            </p:nvSpPr>
            <p:spPr>
              <a:xfrm>
                <a:off x="467545" y="1113751"/>
                <a:ext cx="3672408" cy="4881686"/>
              </a:xfrm>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1CAAD909-F573-45F7-3F69-7EB0B376E9A5}"/>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ABE52-BEF2-469B-A7AF-884C78B16A3A}"/>
                  </a:ext>
                </a:extLst>
              </p:cNvPr>
              <p:cNvSpPr txBox="1"/>
              <p:nvPr/>
            </p:nvSpPr>
            <p:spPr>
              <a:xfrm>
                <a:off x="3779912" y="1113751"/>
                <a:ext cx="4576812" cy="463049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𝐸</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𝐵𝑎</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F4AABE52-BEF2-469B-A7AF-884C78B16A3A}"/>
                  </a:ext>
                </a:extLst>
              </p:cNvPr>
              <p:cNvSpPr txBox="1">
                <a:spLocks noRot="1" noChangeAspect="1" noMove="1" noResize="1" noEditPoints="1" noAdjustHandles="1" noChangeArrowheads="1" noChangeShapeType="1" noTextEdit="1"/>
              </p:cNvSpPr>
              <p:nvPr/>
            </p:nvSpPr>
            <p:spPr>
              <a:xfrm>
                <a:off x="3779912" y="1113751"/>
                <a:ext cx="4576812" cy="4630498"/>
              </a:xfrm>
              <a:prstGeom prst="rect">
                <a:avLst/>
              </a:prstGeom>
              <a:blipFill>
                <a:blip r:embed="rId3"/>
                <a:stretch>
                  <a:fillRect/>
                </a:stretch>
              </a:blipFill>
            </p:spPr>
            <p:txBody>
              <a:bodyPr/>
              <a:lstStyle/>
              <a:p>
                <a:r>
                  <a:rPr lang="tr-TR">
                    <a:noFill/>
                  </a:rPr>
                  <a:t> </a:t>
                </a:r>
              </a:p>
            </p:txBody>
          </p:sp>
        </mc:Fallback>
      </mc:AlternateContent>
      <p:sp>
        <p:nvSpPr>
          <p:cNvPr id="7" name="TextBox 6">
            <a:extLst>
              <a:ext uri="{FF2B5EF4-FFF2-40B4-BE49-F238E27FC236}">
                <a16:creationId xmlns:a16="http://schemas.microsoft.com/office/drawing/2014/main" id="{B8A7A1F7-CDBB-751D-48D2-9D35843F4B2D}"/>
              </a:ext>
            </a:extLst>
          </p:cNvPr>
          <p:cNvSpPr txBox="1"/>
          <p:nvPr/>
        </p:nvSpPr>
        <p:spPr>
          <a:xfrm>
            <a:off x="2195736" y="5885803"/>
            <a:ext cx="4576812" cy="369332"/>
          </a:xfrm>
          <a:prstGeom prst="rect">
            <a:avLst/>
          </a:prstGeom>
          <a:noFill/>
        </p:spPr>
        <p:txBody>
          <a:bodyPr wrap="square">
            <a:spAutoFit/>
          </a:bodyPr>
          <a:lstStyle/>
          <a:p>
            <a:r>
              <a:rPr lang="tr-TR">
                <a:effectLst/>
              </a:rPr>
              <a:t>Bursa-Eskişehir-Ankara-Bayburt-Konya</a:t>
            </a:r>
            <a:endParaRPr lang="tr-TR"/>
          </a:p>
        </p:txBody>
      </p:sp>
    </p:spTree>
    <p:extLst>
      <p:ext uri="{BB962C8B-B14F-4D97-AF65-F5344CB8AC3E}">
        <p14:creationId xmlns:p14="http://schemas.microsoft.com/office/powerpoint/2010/main" val="15356298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15512</TotalTime>
  <Words>1753</Words>
  <Application>Microsoft Office PowerPoint</Application>
  <PresentationFormat>On-screen Show (4:3)</PresentationFormat>
  <Paragraphs>178</Paragraphs>
  <Slides>21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31" baseType="lpstr">
      <vt:lpstr>Calibri</vt:lpstr>
      <vt:lpstr>맑은 고딕</vt:lpstr>
      <vt:lpstr>Calibri Light</vt:lpstr>
      <vt:lpstr>Cambria Math</vt:lpstr>
      <vt:lpstr>Arial</vt:lpstr>
      <vt:lpstr>굴림체</vt:lpstr>
      <vt:lpstr>Times New Roman</vt:lpstr>
      <vt:lpstr>Lucida Handwriting</vt:lpstr>
      <vt:lpstr>Office 테마</vt:lpstr>
      <vt:lpstr>Gezgin Satıcı ve Postacı Problemleri</vt:lpstr>
      <vt:lpstr>PowerPoint Presentation</vt:lpstr>
      <vt:lpstr>PowerPoint Presentation</vt:lpstr>
      <vt:lpstr>Gezgin Satıcı Problemleri - Tanım</vt:lpstr>
      <vt:lpstr>Genel Doğrusal Model Bileşenleri</vt:lpstr>
      <vt:lpstr>PowerPoint Presentation</vt:lpstr>
      <vt:lpstr>Örnek Problem</vt:lpstr>
      <vt:lpstr>PowerPoint Presentation</vt:lpstr>
      <vt:lpstr>PowerPoint Presentation</vt:lpstr>
      <vt:lpstr>Özel Kısıtlı Problemler</vt:lpstr>
      <vt:lpstr>PowerPoint Presentation</vt:lpstr>
      <vt:lpstr>PowerPoint Presentation</vt:lpstr>
      <vt:lpstr>PowerPoint Presentation</vt:lpstr>
      <vt:lpstr>Postacı Problemleri</vt:lpstr>
      <vt:lpstr>PowerPoint Presentation</vt:lpstr>
      <vt:lpstr>PowerPoint Presentation</vt:lpstr>
      <vt:lpstr>PowerPoint Presentation</vt:lpstr>
      <vt:lpstr>Postacı Problemleri</vt:lpstr>
      <vt:lpstr>PowerPoint Presentation</vt:lpstr>
      <vt:lpstr>Örnek</vt:lpstr>
      <vt:lpstr>PowerPoint Presentation</vt:lpstr>
      <vt:lpstr>Ozvektor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135</cp:revision>
  <dcterms:created xsi:type="dcterms:W3CDTF">2010-02-01T08:03:16Z</dcterms:created>
  <dcterms:modified xsi:type="dcterms:W3CDTF">2023-08-27T09:21:18Z</dcterms:modified>
  <cp:category>www.slidemembers.com</cp:category>
</cp:coreProperties>
</file>